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5" r:id="rId9"/>
    <p:sldId id="267" r:id="rId10"/>
    <p:sldId id="268" r:id="rId11"/>
    <p:sldId id="273" r:id="rId12"/>
    <p:sldId id="272" r:id="rId13"/>
    <p:sldId id="271" r:id="rId14"/>
    <p:sldId id="270" r:id="rId15"/>
    <p:sldId id="269" r:id="rId16"/>
    <p:sldId id="274" r:id="rId17"/>
    <p:sldId id="278" r:id="rId18"/>
    <p:sldId id="280" r:id="rId19"/>
    <p:sldId id="279" r:id="rId20"/>
    <p:sldId id="277" r:id="rId21"/>
    <p:sldId id="276" r:id="rId22"/>
    <p:sldId id="275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82" r:id="rId32"/>
    <p:sldId id="281" r:id="rId33"/>
    <p:sldId id="292" r:id="rId34"/>
    <p:sldId id="293" r:id="rId35"/>
    <p:sldId id="311" r:id="rId36"/>
    <p:sldId id="310" r:id="rId37"/>
    <p:sldId id="309" r:id="rId38"/>
    <p:sldId id="308" r:id="rId39"/>
    <p:sldId id="307" r:id="rId40"/>
    <p:sldId id="306" r:id="rId41"/>
    <p:sldId id="305" r:id="rId42"/>
    <p:sldId id="304" r:id="rId43"/>
    <p:sldId id="303" r:id="rId44"/>
    <p:sldId id="302" r:id="rId45"/>
    <p:sldId id="301" r:id="rId46"/>
    <p:sldId id="300" r:id="rId47"/>
    <p:sldId id="299" r:id="rId48"/>
    <p:sldId id="298" r:id="rId49"/>
    <p:sldId id="297" r:id="rId50"/>
    <p:sldId id="296" r:id="rId51"/>
    <p:sldId id="295" r:id="rId52"/>
    <p:sldId id="294" r:id="rId53"/>
    <p:sldId id="312" r:id="rId54"/>
    <p:sldId id="313" r:id="rId55"/>
    <p:sldId id="315" r:id="rId56"/>
    <p:sldId id="316" r:id="rId57"/>
    <p:sldId id="317" r:id="rId58"/>
    <p:sldId id="318" r:id="rId59"/>
    <p:sldId id="320" r:id="rId60"/>
    <p:sldId id="314" r:id="rId61"/>
    <p:sldId id="331" r:id="rId62"/>
    <p:sldId id="330" r:id="rId63"/>
    <p:sldId id="329" r:id="rId64"/>
    <p:sldId id="328" r:id="rId65"/>
    <p:sldId id="327" r:id="rId66"/>
    <p:sldId id="326" r:id="rId67"/>
    <p:sldId id="325" r:id="rId68"/>
    <p:sldId id="324" r:id="rId69"/>
    <p:sldId id="323" r:id="rId70"/>
    <p:sldId id="322" r:id="rId71"/>
    <p:sldId id="333" r:id="rId72"/>
    <p:sldId id="349" r:id="rId73"/>
    <p:sldId id="348" r:id="rId74"/>
    <p:sldId id="347" r:id="rId75"/>
    <p:sldId id="346" r:id="rId76"/>
    <p:sldId id="345" r:id="rId77"/>
    <p:sldId id="344" r:id="rId78"/>
    <p:sldId id="342" r:id="rId79"/>
    <p:sldId id="341" r:id="rId80"/>
    <p:sldId id="340" r:id="rId81"/>
    <p:sldId id="338" r:id="rId8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D833AB8-4C82-4380-B97E-E5C9BBEEEC74}">
          <p14:sldIdLst/>
        </p14:section>
        <p14:section name="Untitled Section" id="{27D2629B-AB37-47AF-B17F-1F6B9432D079}">
          <p14:sldIdLst>
            <p14:sldId id="256"/>
            <p14:sldId id="257"/>
            <p14:sldId id="258"/>
            <p14:sldId id="259"/>
            <p14:sldId id="260"/>
            <p14:sldId id="261"/>
            <p14:sldId id="266"/>
            <p14:sldId id="265"/>
            <p14:sldId id="267"/>
            <p14:sldId id="268"/>
            <p14:sldId id="273"/>
            <p14:sldId id="272"/>
            <p14:sldId id="271"/>
            <p14:sldId id="270"/>
            <p14:sldId id="269"/>
            <p14:sldId id="274"/>
            <p14:sldId id="278"/>
            <p14:sldId id="280"/>
            <p14:sldId id="279"/>
            <p14:sldId id="277"/>
            <p14:sldId id="276"/>
            <p14:sldId id="275"/>
            <p14:sldId id="283"/>
            <p14:sldId id="285"/>
            <p14:sldId id="286"/>
            <p14:sldId id="287"/>
            <p14:sldId id="288"/>
            <p14:sldId id="289"/>
            <p14:sldId id="290"/>
            <p14:sldId id="291"/>
            <p14:sldId id="282"/>
            <p14:sldId id="281"/>
            <p14:sldId id="292"/>
            <p14:sldId id="293"/>
            <p14:sldId id="311"/>
            <p14:sldId id="310"/>
            <p14:sldId id="309"/>
            <p14:sldId id="308"/>
            <p14:sldId id="307"/>
            <p14:sldId id="306"/>
            <p14:sldId id="305"/>
            <p14:sldId id="304"/>
            <p14:sldId id="303"/>
            <p14:sldId id="302"/>
            <p14:sldId id="301"/>
            <p14:sldId id="300"/>
            <p14:sldId id="299"/>
            <p14:sldId id="298"/>
            <p14:sldId id="297"/>
            <p14:sldId id="296"/>
            <p14:sldId id="295"/>
            <p14:sldId id="294"/>
            <p14:sldId id="312"/>
            <p14:sldId id="313"/>
            <p14:sldId id="315"/>
            <p14:sldId id="316"/>
            <p14:sldId id="317"/>
            <p14:sldId id="318"/>
            <p14:sldId id="320"/>
            <p14:sldId id="314"/>
            <p14:sldId id="331"/>
            <p14:sldId id="330"/>
            <p14:sldId id="329"/>
            <p14:sldId id="328"/>
            <p14:sldId id="327"/>
            <p14:sldId id="326"/>
            <p14:sldId id="325"/>
            <p14:sldId id="324"/>
            <p14:sldId id="323"/>
            <p14:sldId id="322"/>
            <p14:sldId id="333"/>
            <p14:sldId id="349"/>
            <p14:sldId id="348"/>
            <p14:sldId id="347"/>
            <p14:sldId id="346"/>
            <p14:sldId id="345"/>
            <p14:sldId id="344"/>
            <p14:sldId id="342"/>
            <p14:sldId id="341"/>
            <p14:sldId id="340"/>
            <p14:sldId id="3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8" d="100"/>
          <a:sy n="48" d="100"/>
        </p:scale>
        <p:origin x="22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F4FE59-2C37-4CE4-B887-EACAFA9CE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2226F-3221-4EB9-AD6C-4A30DE44ED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860C2-8F5B-4D56-BF99-89399D036A28}" type="datetimeFigureOut">
              <a:rPr lang="pt-BR" smtClean="0"/>
              <a:t>07/07/2020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D28EA-1D2F-4D16-B560-0CCC4B4077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preços válidos por 30 dias e/ou enquanto durar o estoque.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D264F-FAC7-4637-966C-E20F389CD4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EB3D7-47BF-49E2-ABF2-6E47FAB6A5A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9250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8A84D-6D54-41E8-8552-3A4B591072EC}" type="datetimeFigureOut">
              <a:rPr lang="pt-BR" smtClean="0"/>
              <a:t>07/07/2020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preços válidos por 30 dias e/ou enquanto durar o estoque.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C446-4FC1-473E-B580-ABC6B8821DA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7386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1pPr>
    <a:lvl2pPr marL="269382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2pPr>
    <a:lvl3pPr marL="538764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3pPr>
    <a:lvl4pPr marL="808147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4pPr>
    <a:lvl5pPr marL="1077529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5pPr>
    <a:lvl6pPr marL="1346911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6pPr>
    <a:lvl7pPr marL="1616293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7pPr>
    <a:lvl8pPr marL="1885676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8pPr>
    <a:lvl9pPr marL="2155058" algn="l" defTabSz="538764" rtl="0" eaLnBrk="1" latinLnBrk="0" hangingPunct="1">
      <a:defRPr sz="7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D83EA-5A1C-4836-ACB7-21D4B6FEDA8C}" type="datetime1">
              <a:rPr lang="pt-BR" smtClean="0"/>
              <a:t>07/07/2020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6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BA88-5739-47C9-B71F-0CB706F2F58A}" type="datetime1">
              <a:rPr lang="pt-BR" smtClean="0"/>
              <a:t>07/07/2020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46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53C7-302C-421C-BC35-A1B59B55C149}" type="datetime1">
              <a:rPr lang="pt-BR" smtClean="0"/>
              <a:t>07/07/2020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36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61F0-6828-48ED-B74D-8947F39C068C}" type="datetime1">
              <a:rPr lang="pt-BR" smtClean="0"/>
              <a:t>07/07/2020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08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C0CF-81ED-4BF1-89CE-767A1BB3F9A7}" type="datetime1">
              <a:rPr lang="pt-BR" smtClean="0"/>
              <a:t>07/07/2020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39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2BD0-6947-41C5-9610-76C120F7B3A3}" type="datetime1">
              <a:rPr lang="pt-BR" smtClean="0"/>
              <a:t>07/07/2020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21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B21D-667D-467C-B482-7B39DA46C47E}" type="datetime1">
              <a:rPr lang="pt-BR" smtClean="0"/>
              <a:t>07/07/2020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56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83A7-9DD0-46E5-B2F3-094D15BB245A}" type="datetime1">
              <a:rPr lang="pt-BR" smtClean="0"/>
              <a:t>07/07/2020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92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C6E66-9110-44B1-B033-1B7735DBD507}" type="datetime1">
              <a:rPr lang="pt-BR" smtClean="0"/>
              <a:t>07/07/2020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09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4A2E-4272-4F73-96A6-19C222648B41}" type="datetime1">
              <a:rPr lang="pt-BR" smtClean="0"/>
              <a:t>07/07/2020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20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04C1-7134-4F78-8418-E06ADCF1B69E}" type="datetime1">
              <a:rPr lang="pt-BR" smtClean="0"/>
              <a:t>07/07/2020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2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F4ED1-DB89-4248-8187-99E531A06F6B}" type="datetime1">
              <a:rPr lang="pt-BR" smtClean="0"/>
              <a:t>07/07/2020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F95DA-4324-4474-9291-75E7748472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07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43F56-1D35-4AAC-808F-AA095F15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0" y="244424"/>
            <a:ext cx="5274479" cy="574698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092D56-097D-4F10-BBDC-56294C9A0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33696"/>
              </p:ext>
            </p:extLst>
          </p:nvPr>
        </p:nvGraphicFramePr>
        <p:xfrm>
          <a:off x="471487" y="6014834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73313491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5301420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13449159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000194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RASTEIRA FIO DE OURO STRASS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OURO STRASS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42572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66770D-C63A-4079-801D-AA5C1B254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234431"/>
              </p:ext>
            </p:extLst>
          </p:nvPr>
        </p:nvGraphicFramePr>
        <p:xfrm>
          <a:off x="512515" y="7417225"/>
          <a:ext cx="5915020" cy="28956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01766801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290300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630358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6581222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3317159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26846511"/>
                    </a:ext>
                  </a:extLst>
                </a:gridCol>
                <a:gridCol w="452105">
                  <a:extLst>
                    <a:ext uri="{9D8B030D-6E8A-4147-A177-3AD203B41FA5}">
                      <a16:colId xmlns:a16="http://schemas.microsoft.com/office/drawing/2014/main" val="909246684"/>
                    </a:ext>
                  </a:extLst>
                </a:gridCol>
                <a:gridCol w="730899">
                  <a:extLst>
                    <a:ext uri="{9D8B030D-6E8A-4147-A177-3AD203B41FA5}">
                      <a16:colId xmlns:a16="http://schemas.microsoft.com/office/drawing/2014/main" val="20886687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615985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54070792"/>
                    </a:ext>
                  </a:extLst>
                </a:gridCol>
              </a:tblGrid>
              <a:tr h="151675"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42455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426392"/>
              </p:ext>
            </p:extLst>
          </p:nvPr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104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10</a:t>
            </a:fld>
            <a:endParaRPr lang="pt-B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7931C7-559C-4100-AFDF-F96F2AF6D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636689"/>
              </p:ext>
            </p:extLst>
          </p:nvPr>
        </p:nvGraphicFramePr>
        <p:xfrm>
          <a:off x="471488" y="5933605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11208369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4235458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324489779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000477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CONFORT COURO SOLDO INJETADO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64832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4F9FF2-59E4-4F37-97A8-E186BBC6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45840"/>
              </p:ext>
            </p:extLst>
          </p:nvPr>
        </p:nvGraphicFramePr>
        <p:xfrm>
          <a:off x="512515" y="7404965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03343386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5217100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313752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42209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046365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8768268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5361734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14418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4827884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5767842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796790"/>
                  </a:ext>
                </a:extLst>
              </a:tr>
            </a:tbl>
          </a:graphicData>
        </a:graphic>
      </p:graphicFrame>
      <p:pic>
        <p:nvPicPr>
          <p:cNvPr id="12" name="Picture 6">
            <a:extLst>
              <a:ext uri="{FF2B5EF4-FFF2-40B4-BE49-F238E27FC236}">
                <a16:creationId xmlns:a16="http://schemas.microsoft.com/office/drawing/2014/main" id="{C8A7E197-7DF6-4688-8609-FBEE49691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32585" r="46471" b="21059"/>
          <a:stretch/>
        </p:blipFill>
        <p:spPr bwMode="auto">
          <a:xfrm>
            <a:off x="1294068" y="865553"/>
            <a:ext cx="4269864" cy="412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86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11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958F46-E47B-432B-9A50-C0FA15C02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790178"/>
              </p:ext>
            </p:extLst>
          </p:nvPr>
        </p:nvGraphicFramePr>
        <p:xfrm>
          <a:off x="471488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91048110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87602534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6611570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000478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CONFORT COURO SOLDO INJETADO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BEGE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52136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534B3D-941F-4FC2-A34F-88CFF9149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006615"/>
              </p:ext>
            </p:extLst>
          </p:nvPr>
        </p:nvGraphicFramePr>
        <p:xfrm>
          <a:off x="512515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70138145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1675480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745681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4395437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612655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7245421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5273496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7252319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866197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01389380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15612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B456DA9-4562-463A-999C-F7D21E798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2966">
            <a:off x="471236" y="1803663"/>
            <a:ext cx="6384675" cy="24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12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F1A437-DECF-41DF-AE75-CC4D73CFB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165021"/>
              </p:ext>
            </p:extLst>
          </p:nvPr>
        </p:nvGraphicFramePr>
        <p:xfrm>
          <a:off x="512510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54049386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90912706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514442325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000479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SAND CONFORT COURO SOLADO INJETADO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86402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8CFE52-0D56-4C0E-90D1-0E240C1BD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695596"/>
              </p:ext>
            </p:extLst>
          </p:nvPr>
        </p:nvGraphicFramePr>
        <p:xfrm>
          <a:off x="512515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4155325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659957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6719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674796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245440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5433028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861212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875033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783140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28044380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564244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12386B91-1AAF-47FD-9503-981FD009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70" y="221574"/>
            <a:ext cx="4949687" cy="57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21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13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4E345F-4BC7-4294-A433-01C2D8D37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829329"/>
              </p:ext>
            </p:extLst>
          </p:nvPr>
        </p:nvGraphicFramePr>
        <p:xfrm>
          <a:off x="512515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9952106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1211393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824785918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000483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SAP  COURO SALTO QUAD 5 CM CORTE LASER (estilo chanel)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38021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850C58-F29C-4064-A310-D550176EC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04904"/>
              </p:ext>
            </p:extLst>
          </p:nvPr>
        </p:nvGraphicFramePr>
        <p:xfrm>
          <a:off x="512515" y="7411366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0469107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508875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108829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089206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315390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521362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3885265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482686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1985850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38231808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780928"/>
                  </a:ext>
                </a:extLst>
              </a:tr>
            </a:tbl>
          </a:graphicData>
        </a:graphic>
      </p:graphicFrame>
      <p:pic>
        <p:nvPicPr>
          <p:cNvPr id="16386" name="Picture 2">
            <a:extLst>
              <a:ext uri="{FF2B5EF4-FFF2-40B4-BE49-F238E27FC236}">
                <a16:creationId xmlns:a16="http://schemas.microsoft.com/office/drawing/2014/main" id="{F635EA7A-F09C-4848-B72F-BF60D83F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9" y="110444"/>
            <a:ext cx="5164388" cy="577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57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88FFE0-0856-419F-8439-4FCD8324C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475408"/>
              </p:ext>
            </p:extLst>
          </p:nvPr>
        </p:nvGraphicFramePr>
        <p:xfrm>
          <a:off x="471488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52440502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19961514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59756339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000484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PEEP TOE SALTO QUAD DET NÓ DOUR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NUDE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4897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AF5EB0-95ED-4925-BE3E-C30E9CAD9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32151"/>
              </p:ext>
            </p:extLst>
          </p:nvPr>
        </p:nvGraphicFramePr>
        <p:xfrm>
          <a:off x="512515" y="7416355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36038340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645232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8283169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316094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31191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46996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9603757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9364980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179753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29328063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0986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3926D7C-B09C-4584-B555-C7BB3C1ED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 t="19824" r="26955" b="18270"/>
          <a:stretch/>
        </p:blipFill>
        <p:spPr>
          <a:xfrm>
            <a:off x="0" y="92395"/>
            <a:ext cx="6857999" cy="58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3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41FA42-05E1-4577-904B-861304D4A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3531"/>
              </p:ext>
            </p:extLst>
          </p:nvPr>
        </p:nvGraphicFramePr>
        <p:xfrm>
          <a:off x="471488" y="5933605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76426288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18085771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67939840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000485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PEEP TOE SALTO QUAD DET NÓ DOUR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72397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287071-34EB-4719-A9EA-8990BAB9A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016087"/>
              </p:ext>
            </p:extLst>
          </p:nvPr>
        </p:nvGraphicFramePr>
        <p:xfrm>
          <a:off x="512515" y="7407576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92078620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336611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8648449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838981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733578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479589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669750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172232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396537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9636511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542080"/>
                  </a:ext>
                </a:extLst>
              </a:tr>
            </a:tbl>
          </a:graphicData>
        </a:graphic>
      </p:graphicFrame>
      <p:pic>
        <p:nvPicPr>
          <p:cNvPr id="18436" name="Picture 4">
            <a:extLst>
              <a:ext uri="{FF2B5EF4-FFF2-40B4-BE49-F238E27FC236}">
                <a16:creationId xmlns:a16="http://schemas.microsoft.com/office/drawing/2014/main" id="{5CA05A4A-CF49-44A5-8838-21A01FAD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4" y="1640784"/>
            <a:ext cx="6116656" cy="3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478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16</a:t>
            </a:fld>
            <a:endParaRPr lang="pt-B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382AB2-0767-4A50-9E4F-B9B60841B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49674"/>
              </p:ext>
            </p:extLst>
          </p:nvPr>
        </p:nvGraphicFramePr>
        <p:xfrm>
          <a:off x="471488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59526229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8267955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625079788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000486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PEEP TOE SALTO FINO BAIXO TIRAS FINAS COM ELO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08783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1C7F29-93E0-4300-B3C8-16843FD3F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487304"/>
              </p:ext>
            </p:extLst>
          </p:nvPr>
        </p:nvGraphicFramePr>
        <p:xfrm>
          <a:off x="512515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5854635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3359666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008858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4854845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260938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112676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67593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916372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1383621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55661549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827259"/>
                  </a:ext>
                </a:extLst>
              </a:tr>
            </a:tbl>
          </a:graphicData>
        </a:graphic>
      </p:graphicFrame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E3C0-3CD7-4110-AE60-FF61F724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" y="609599"/>
            <a:ext cx="5768941" cy="480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322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E19F78-0DC1-48CB-9C9B-2E13B0A81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82356"/>
              </p:ext>
            </p:extLst>
          </p:nvPr>
        </p:nvGraphicFramePr>
        <p:xfrm>
          <a:off x="512515" y="5852519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83007345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97743470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98043767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effectLst/>
                          <a:latin typeface="Calibri" panose="020F0502020204030204" pitchFamily="34" charset="0"/>
                        </a:rPr>
                        <a:t>000487</a:t>
                      </a: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PEEP TOE SALTO FINO BAIXO TIRAS FINAS COM ELO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TABACO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41205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401AB9-CE22-4C41-A4BF-3F73D8518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72859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16040628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86858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3994403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8079273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4557484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657973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867608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4586670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943828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25733118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84302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5F97856-9C38-4758-9799-53DE1A19B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81" y="1035981"/>
            <a:ext cx="5201376" cy="32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15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F2B923-65E4-4337-8762-1CF13B3DC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59016"/>
              </p:ext>
            </p:extLst>
          </p:nvPr>
        </p:nvGraphicFramePr>
        <p:xfrm>
          <a:off x="512515" y="5932529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87492057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8760255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1280749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000488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>
                          <a:effectLst/>
                          <a:latin typeface="Calibri" panose="020F0502020204030204" pitchFamily="34" charset="0"/>
                        </a:rPr>
                        <a:t>SAND SALTO FINO 3CM CORTE LASER VERNIZ  salto 3cm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NUDE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2361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EB5E10-B1C1-4A3E-8E13-87856D3CE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03304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2675660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5403896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1022037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24661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2572830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542306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411901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1849734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4680515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2804175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57869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EF649C5-B6E7-41B4-B971-C7902426E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544888"/>
            <a:ext cx="635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23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19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7AA109-8199-477F-9E33-968254EAD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263797"/>
              </p:ext>
            </p:extLst>
          </p:nvPr>
        </p:nvGraphicFramePr>
        <p:xfrm>
          <a:off x="512515" y="5932529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56413305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93446785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2513350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000489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>
                          <a:effectLst/>
                          <a:latin typeface="Calibri" panose="020F0502020204030204" pitchFamily="34" charset="0"/>
                        </a:rPr>
                        <a:t>SAND SALTO FINO 3CM CORTE LASER VERNIZ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77454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BE4FC7-1F22-4A59-9D77-390A70003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421215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849679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043216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5318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456042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2976888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786866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229467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870861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61978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7806352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793581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53E3717-7F28-4C81-A279-8F8E00A8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4" y="449071"/>
            <a:ext cx="6028706" cy="48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5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6A7E04E-FDB0-42E2-82E4-4483DCC73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-106521"/>
            <a:ext cx="4890053" cy="7274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004397"/>
              </p:ext>
            </p:extLst>
          </p:nvPr>
        </p:nvGraphicFramePr>
        <p:xfrm>
          <a:off x="512515" y="6720597"/>
          <a:ext cx="5915020" cy="63659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 TRANSF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 venda PAR 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</a:t>
            </a:fld>
            <a:endParaRPr lang="pt-BR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EFED68D-D573-4679-B776-F599AA80D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594581"/>
              </p:ext>
            </p:extLst>
          </p:nvPr>
        </p:nvGraphicFramePr>
        <p:xfrm>
          <a:off x="512515" y="7406397"/>
          <a:ext cx="5915020" cy="70865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57587884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728149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36370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253578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245888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6801996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850910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887726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48948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0514433"/>
                    </a:ext>
                  </a:extLst>
                </a:gridCol>
              </a:tblGrid>
              <a:tr h="708659"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</a:t>
                      </a:r>
                    </a:p>
                    <a:p>
                      <a:pPr algn="l"/>
                      <a:r>
                        <a:rPr lang="pt-B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96049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49E2A10-3EB1-451E-8F07-E6E0AFCA4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94435"/>
              </p:ext>
            </p:extLst>
          </p:nvPr>
        </p:nvGraphicFramePr>
        <p:xfrm>
          <a:off x="512515" y="6064828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46200061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66319031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153521759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000107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BOTA CANO MEDIO SALTO QUAD 4CM DET X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TOSTADO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390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91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20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9AC819-90FF-4292-9A5E-89399A6D6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737936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63103167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92646125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9105534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000512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SCARPIN PPETOE VERNIZ NUDE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NUDE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8026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2F968F-EBAB-4417-916C-FBFBE2C71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239866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21353876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867960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8885924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551802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059209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434415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177916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186410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504854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56752200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32542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0BB1F0B-A403-461D-8A1B-0554C2F11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" y="99391"/>
            <a:ext cx="6021328" cy="55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8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21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9DDA43-0585-4F61-B437-D95C2DC3C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869538"/>
              </p:ext>
            </p:extLst>
          </p:nvPr>
        </p:nvGraphicFramePr>
        <p:xfrm>
          <a:off x="512510" y="5968249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24817525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8849779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532968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000550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SAPT SLEPP LACINHO NOBUC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43867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0BE08F-31DE-4035-9BF0-B15A1B36E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545598"/>
              </p:ext>
            </p:extLst>
          </p:nvPr>
        </p:nvGraphicFramePr>
        <p:xfrm>
          <a:off x="512515" y="7384966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8260602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170242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321296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967786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898312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670984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00052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1084694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0956996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090750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021618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009EA40B-3595-425E-9A4A-95C3299A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10"/>
            <a:ext cx="7039995" cy="59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250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22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9EEA0B-6282-4B4F-83AA-0BE63664F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380083"/>
              </p:ext>
            </p:extLst>
          </p:nvPr>
        </p:nvGraphicFramePr>
        <p:xfrm>
          <a:off x="512510" y="5932529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89886007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3938990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109679205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000576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SAND SALTO QUAD COURO DES QUADR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50179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70BD4A-4A58-48C3-8C19-BE1531BFA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96322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9712894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7374296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102145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1531690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058338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4495626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5333776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64207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836493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72558038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600175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69433F2E-C678-4EB5-B720-B35EE508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312">
            <a:off x="938407" y="-348387"/>
            <a:ext cx="5160065" cy="62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86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23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F8BF61-2CAB-4EC0-A014-87E1779EB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876349"/>
              </p:ext>
            </p:extLst>
          </p:nvPr>
        </p:nvGraphicFramePr>
        <p:xfrm>
          <a:off x="512515" y="583513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91249855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9990780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66020581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000577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BABUCHE SALTO QUAD COURO DES QUADR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DOURADO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18047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070DC-1EB3-4D0C-831B-2C8B272E1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595300"/>
              </p:ext>
            </p:extLst>
          </p:nvPr>
        </p:nvGraphicFramePr>
        <p:xfrm>
          <a:off x="512515" y="73716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396264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0064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685654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261522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3532938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667660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1485133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049996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4773731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3296125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99344"/>
                  </a:ext>
                </a:extLst>
              </a:tr>
            </a:tbl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9B974719-92EA-4A1A-B1BE-8376037C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184" y="799060"/>
            <a:ext cx="5432357" cy="43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07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C5789A-E935-43E8-BA2E-6DB0ED13A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" y="277124"/>
            <a:ext cx="6259853" cy="5867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B9E64D-8591-4C41-A097-563A9CE4F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52307"/>
              </p:ext>
            </p:extLst>
          </p:nvPr>
        </p:nvGraphicFramePr>
        <p:xfrm>
          <a:off x="512515" y="5918592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96684310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24982356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11615613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000579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TIRA DIANTEIRA FINA SALTO QUAD MAD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AZUL NUDE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9747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479A50-51FD-43A6-8218-DAD951262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914005"/>
              </p:ext>
            </p:extLst>
          </p:nvPr>
        </p:nvGraphicFramePr>
        <p:xfrm>
          <a:off x="512515" y="7406397"/>
          <a:ext cx="5915020" cy="48768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08740188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8198085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6479775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0838014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0779009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367856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9531281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082197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7023576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02709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70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577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08D699-F815-4AB1-B9F7-9ADE8E722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657109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60719370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7720443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19190667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 b="1">
                          <a:effectLst/>
                          <a:latin typeface="Calibri" panose="020F0502020204030204" pitchFamily="34" charset="0"/>
                        </a:rPr>
                        <a:t>000651</a:t>
                      </a: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>
                          <a:effectLst/>
                          <a:latin typeface="Calibri" panose="020F0502020204030204" pitchFamily="34" charset="0"/>
                        </a:rPr>
                        <a:t>SAP SALTO ALTO QUAD 8CM BICO FIN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MARRON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4448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B9BEF2-B05F-4058-B3C7-348FAEB29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5779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122694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832716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2817576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644053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2691753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365026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239691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831432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7583688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9189774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599258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3A9F2F43-573D-4AFF-9161-D0A570875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18830" r="17405" b="23436"/>
          <a:stretch/>
        </p:blipFill>
        <p:spPr bwMode="auto">
          <a:xfrm>
            <a:off x="232676" y="493457"/>
            <a:ext cx="6474697" cy="481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24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26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E1EFC6-DDA3-4D0F-B716-03EA03034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315905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86670849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14599699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23985459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000652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>
                          <a:effectLst/>
                          <a:latin typeface="Calibri" panose="020F0502020204030204" pitchFamily="34" charset="0"/>
                        </a:rPr>
                        <a:t>SAP SALTO ALTO QUAD 8CM BICO FIN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73301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F9204C-43F2-42C3-AA7C-0C923A904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958703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53312653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738534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737707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435947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4866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3471457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828148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7103068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4055629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13172983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1194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EBB5C1B-FB55-40A1-9095-3692CD196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2" y="197200"/>
            <a:ext cx="6350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44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4CF7D7-C409-46CA-9D46-88C6A65DA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731217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37207476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59709900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32402766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DEDINHO SALTO QUAD BAIXO VERNIZ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ANTIQUE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5672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C23329-0C7A-4D45-85C5-41ED25F30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986244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5630168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042095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42198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9345236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273163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048903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3911570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271388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9652752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8652741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65983"/>
                  </a:ext>
                </a:extLst>
              </a:tr>
            </a:tbl>
          </a:graphicData>
        </a:graphic>
      </p:graphicFrame>
      <p:pic>
        <p:nvPicPr>
          <p:cNvPr id="11266" name="Picture 2">
            <a:extLst>
              <a:ext uri="{FF2B5EF4-FFF2-40B4-BE49-F238E27FC236}">
                <a16:creationId xmlns:a16="http://schemas.microsoft.com/office/drawing/2014/main" id="{5F684E84-AC97-47EE-94CD-98DFAF88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9" y="417331"/>
            <a:ext cx="6010251" cy="49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52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E4CCA4-B1D2-4C3B-BCFA-C37C5F1E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58501"/>
              </p:ext>
            </p:extLst>
          </p:nvPr>
        </p:nvGraphicFramePr>
        <p:xfrm>
          <a:off x="512515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26241596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91490940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73403185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DEDINHO SALTO QUAD BAIXO COURO MESTICO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PRETO/ CAFÉ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4085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28FB77-F734-427D-890A-0CD128A5B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772983"/>
              </p:ext>
            </p:extLst>
          </p:nvPr>
        </p:nvGraphicFramePr>
        <p:xfrm>
          <a:off x="512515" y="7413496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2817222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5027793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593286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739635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8736112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971685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107523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229153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878394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55850635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51582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40EDEEE-FE46-4375-9FC0-EAC9BE623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7139" y="-90695"/>
            <a:ext cx="5606367" cy="61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81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29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5618C8-83F4-4CE5-A6BD-B3C92ED48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234825"/>
              </p:ext>
            </p:extLst>
          </p:nvPr>
        </p:nvGraphicFramePr>
        <p:xfrm>
          <a:off x="471488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8811105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6795038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87911514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DEDINHO SALTO QUAD BAIXO VERNIZ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68181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22CFB5-D024-4AB6-8AB7-F96B419D8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774164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9129579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828819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552475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59537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8128028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5064542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84388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0983133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911271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26333255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1924"/>
                  </a:ext>
                </a:extLst>
              </a:tr>
            </a:tbl>
          </a:graphicData>
        </a:graphic>
      </p:graphicFrame>
      <p:pic>
        <p:nvPicPr>
          <p:cNvPr id="13314" name="Picture 2">
            <a:extLst>
              <a:ext uri="{FF2B5EF4-FFF2-40B4-BE49-F238E27FC236}">
                <a16:creationId xmlns:a16="http://schemas.microsoft.com/office/drawing/2014/main" id="{445A0302-69AD-43DC-99E3-4761C0E7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317" y="583230"/>
            <a:ext cx="583941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35040"/>
              </p:ext>
            </p:extLst>
          </p:nvPr>
        </p:nvGraphicFramePr>
        <p:xfrm>
          <a:off x="512515" y="6720597"/>
          <a:ext cx="5915020" cy="63659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 TRANSF</a:t>
                      </a: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 venda PAR 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C389A-B755-43E8-AE79-6B4C9879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286977"/>
              </p:ext>
            </p:extLst>
          </p:nvPr>
        </p:nvGraphicFramePr>
        <p:xfrm>
          <a:off x="512510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95630182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22955768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218094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000295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 MEIA PATA SALTO FINO COURO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COBRA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22465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D01FAE-5437-4E34-B72A-4CDE439D0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347671"/>
              </p:ext>
            </p:extLst>
          </p:nvPr>
        </p:nvGraphicFramePr>
        <p:xfrm>
          <a:off x="518393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665026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576075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8895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91323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80332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04007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67466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08673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03393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00925994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44831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18217B8E-8F4F-4485-96DF-85EF16F9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81" y="197200"/>
            <a:ext cx="8046161" cy="536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612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30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C4DEFE-8E56-4E45-A216-79B242340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87729"/>
              </p:ext>
            </p:extLst>
          </p:nvPr>
        </p:nvGraphicFramePr>
        <p:xfrm>
          <a:off x="471487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32971764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35246366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1546919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BOTA CANO CURTO DETALHE TRANCA LATERAL BRILHO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61734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E5A4FA0-0993-4032-9473-0F23CFB69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67298"/>
              </p:ext>
            </p:extLst>
          </p:nvPr>
        </p:nvGraphicFramePr>
        <p:xfrm>
          <a:off x="512515" y="7398203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8641345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7484153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903723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016576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54380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2797607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722912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166252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579949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82504158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42504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7DF75CA-C0C7-4BD0-911D-7C4BF8D13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78" y="-334098"/>
            <a:ext cx="6858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3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31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549666-D7B2-44C8-B8D9-460FF3EE8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50154"/>
              </p:ext>
            </p:extLst>
          </p:nvPr>
        </p:nvGraphicFramePr>
        <p:xfrm>
          <a:off x="471488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7914943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99940119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217385409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000664 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BOTA CANO CURTO DETALHE TRANCA LATERAL BRILHO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CARAMELO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80180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A41EB6-8210-4254-AB8F-8EF767405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630328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34742112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6082555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8387280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9472548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852573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1233658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50861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46880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473382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41519838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1472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CAE72C-8852-4598-9CCE-B37A2D4C5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963"/>
            <a:ext cx="6858000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2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32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32640B-FA02-4F58-BD16-0522CC04D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336802"/>
              </p:ext>
            </p:extLst>
          </p:nvPr>
        </p:nvGraphicFramePr>
        <p:xfrm>
          <a:off x="471488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39733619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4074449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16186276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BOTA CANO CDURTO ELASTICO TRATORADA COSTURAS EM NOBUC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59524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25315E-3CA8-4CFD-BD41-9ED869788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14485"/>
              </p:ext>
            </p:extLst>
          </p:nvPr>
        </p:nvGraphicFramePr>
        <p:xfrm>
          <a:off x="512515" y="7441824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1754400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347204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2869329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63422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991487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158912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8737407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47858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236443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5434478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2096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249056-BE95-45B2-8900-6E2B88D00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313" flipH="1">
            <a:off x="0" y="519353"/>
            <a:ext cx="6858000" cy="45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79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8328C30-3A58-47AD-946C-4916CF62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10" y="-233313"/>
            <a:ext cx="5380419" cy="652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33</a:t>
            </a:fld>
            <a:endParaRPr lang="pt-B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5FACC2-7147-45B9-963D-6BC615384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056546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31804346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64518281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1816116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BOTA CANO CURTO NOBUC/MESTCO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75083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517526-E00F-4115-9B0D-C1D69BB55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492531"/>
              </p:ext>
            </p:extLst>
          </p:nvPr>
        </p:nvGraphicFramePr>
        <p:xfrm>
          <a:off x="512510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88277533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96328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2664132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58719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945578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94927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6573114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7687146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2871785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28230478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88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033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EB9B3F-CFDD-4A5F-A877-38A59D122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58928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70649843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96554143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859959526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000669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TENIS SKINNER CADARCO VERNIZ MAT SINTE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53922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BC778E-1069-4ECA-A0B6-5E0AEFD1D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00726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6070267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616558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674487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059573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60068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6489142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7801686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308229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6104963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8048259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232226"/>
                  </a:ext>
                </a:extLst>
              </a:tr>
            </a:tbl>
          </a:graphicData>
        </a:graphic>
      </p:graphicFrame>
      <p:pic>
        <p:nvPicPr>
          <p:cNvPr id="36866" name="Picture 2">
            <a:extLst>
              <a:ext uri="{FF2B5EF4-FFF2-40B4-BE49-F238E27FC236}">
                <a16:creationId xmlns:a16="http://schemas.microsoft.com/office/drawing/2014/main" id="{223DFCE5-FCDE-49F2-B2A4-4DDADE01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7" y="724781"/>
            <a:ext cx="6507686" cy="482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54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CF3304-AE4B-4A4F-BB45-5EB284545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107004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96502482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80571241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9507253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000671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CONFORT ANABELA NOBUC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CAFÉ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94287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8EF385-18E9-44E8-ACF0-FF756EBDD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458097"/>
              </p:ext>
            </p:extLst>
          </p:nvPr>
        </p:nvGraphicFramePr>
        <p:xfrm>
          <a:off x="538266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080566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807070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458735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308906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6865768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149253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6859997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8011404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921175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9262064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56842"/>
                  </a:ext>
                </a:extLst>
              </a:tr>
            </a:tbl>
          </a:graphicData>
        </a:graphic>
      </p:graphicFrame>
      <p:pic>
        <p:nvPicPr>
          <p:cNvPr id="18434" name="Picture 2">
            <a:extLst>
              <a:ext uri="{FF2B5EF4-FFF2-40B4-BE49-F238E27FC236}">
                <a16:creationId xmlns:a16="http://schemas.microsoft.com/office/drawing/2014/main" id="{315C565D-727A-4E5F-B677-52484873A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5" y="726963"/>
            <a:ext cx="6603390" cy="40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95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6F1E2B-406A-4030-B4BC-AB66E6D5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5" y="-141139"/>
            <a:ext cx="5604414" cy="6387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36</a:t>
            </a:fld>
            <a:endParaRPr lang="pt-BR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7AA276-7493-4D20-B58D-917AD0D62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18867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98897959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70415353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51525716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000693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ANABELA SUED SOL BRANCO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PAPAIA SALMAO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66957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A7CA84-81A2-4D8A-B667-C9095AB6A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7876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1228094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551324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4897555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732969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014236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760158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39754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846480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7390097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08134296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454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804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5043DF-8B2D-44FF-B380-FAB61564C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333519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84281986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6422521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78808149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000701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TRATORADA ALTA NOBUC COSTURAS BR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98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CCF700-2068-4C63-B794-C5DEF4DB6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75098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4778246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2898886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510211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740289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877551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089490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924315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689754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537023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59439507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949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2F87A34-420A-4E0A-B89F-AC6E2FA2D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025" y="0"/>
            <a:ext cx="63500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83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F2684B-00CF-4077-9AA2-A66C6EC93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620119"/>
              </p:ext>
            </p:extLst>
          </p:nvPr>
        </p:nvGraphicFramePr>
        <p:xfrm>
          <a:off x="471488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0268625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4048240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55183476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000716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MEIA PATA NOBUC SALTO 12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BORDO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5183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944A08-5509-41B6-AE12-1A6383039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117845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0008341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6414364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253458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912330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242041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4648018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7965558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071312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4400147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3704032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4289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E6872AE-EDF4-4ED2-9B71-49125FCCF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" y="547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95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39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620BE9-3656-41D9-A4C2-5B5A66C1D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67452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83847390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73466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95337365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000717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SCARPIN VERNIZ SALTO 6CM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92021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588FEE-0294-40B9-878B-F2BC78F01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444125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4890987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4173584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21332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3052814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338968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7529132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786417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137173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656543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32886338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09482"/>
                  </a:ext>
                </a:extLst>
              </a:tr>
            </a:tbl>
          </a:graphicData>
        </a:graphic>
      </p:graphicFrame>
      <p:pic>
        <p:nvPicPr>
          <p:cNvPr id="22530" name="Picture 2">
            <a:extLst>
              <a:ext uri="{FF2B5EF4-FFF2-40B4-BE49-F238E27FC236}">
                <a16:creationId xmlns:a16="http://schemas.microsoft.com/office/drawing/2014/main" id="{D9558455-DC1E-4982-AC79-29E649A6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6" y="809505"/>
            <a:ext cx="6494507" cy="414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8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273679"/>
              </p:ext>
            </p:extLst>
          </p:nvPr>
        </p:nvGraphicFramePr>
        <p:xfrm>
          <a:off x="512515" y="6720597"/>
          <a:ext cx="5915020" cy="63659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 TRANSF</a:t>
                      </a: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 venda PAR 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C389A-B755-43E8-AE79-6B4C9879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286065"/>
              </p:ext>
            </p:extLst>
          </p:nvPr>
        </p:nvGraphicFramePr>
        <p:xfrm>
          <a:off x="512510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594586">
                  <a:extLst>
                    <a:ext uri="{9D8B030D-6E8A-4147-A177-3AD203B41FA5}">
                      <a16:colId xmlns:a16="http://schemas.microsoft.com/office/drawing/2014/main" val="956301825"/>
                    </a:ext>
                  </a:extLst>
                </a:gridCol>
                <a:gridCol w="2348764">
                  <a:extLst>
                    <a:ext uri="{9D8B030D-6E8A-4147-A177-3AD203B41FA5}">
                      <a16:colId xmlns:a16="http://schemas.microsoft.com/office/drawing/2014/main" val="222955768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218094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000388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 ESPADRILHE ANABELLA LISTRA NO SALTO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LARANJA/NUDE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22465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D01FAE-5437-4E34-B72A-4CDE439D0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70933"/>
              </p:ext>
            </p:extLst>
          </p:nvPr>
        </p:nvGraphicFramePr>
        <p:xfrm>
          <a:off x="518393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665026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576075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8895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91323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80332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04007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67466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08673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03393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00925994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pt-BR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44831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AC1F80EE-F456-4B45-B056-B0D3C3C1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309640"/>
            <a:ext cx="5843381" cy="51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231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40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EDA724-19F2-4844-8C6F-88CC0AB61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324992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44302252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9899607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28728325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000718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SCARPIN VERNIZ SALTO 6CM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BORDO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0419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B4EEB4-338F-4241-BA00-C0E8F00D1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93905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2200339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69099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782765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800801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3478344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662714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912553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280086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252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66078945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841"/>
                  </a:ext>
                </a:extLst>
              </a:tr>
            </a:tbl>
          </a:graphicData>
        </a:graphic>
      </p:graphicFrame>
      <p:pic>
        <p:nvPicPr>
          <p:cNvPr id="23554" name="Picture 2">
            <a:extLst>
              <a:ext uri="{FF2B5EF4-FFF2-40B4-BE49-F238E27FC236}">
                <a16:creationId xmlns:a16="http://schemas.microsoft.com/office/drawing/2014/main" id="{AEFD8C6B-B574-4895-994F-7D1CCCB7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6963"/>
            <a:ext cx="6794522" cy="400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30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8103A4-661A-4511-8EF0-65E266230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8" t="32283" r="27809" b="13973"/>
          <a:stretch/>
        </p:blipFill>
        <p:spPr>
          <a:xfrm>
            <a:off x="-632453" y="0"/>
            <a:ext cx="8122906" cy="602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41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A2FA5E-56ED-41DE-9EE2-F66979CE5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125258"/>
              </p:ext>
            </p:extLst>
          </p:nvPr>
        </p:nvGraphicFramePr>
        <p:xfrm>
          <a:off x="471488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00286385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42854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0855199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000719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OXFORD SALTO ALTO COM CADARCO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BRONZE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92756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39B699-566F-43A6-93D4-0541B2729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720020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55097944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6164854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281021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199428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735473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7716158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513372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190538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6858722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32216402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1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411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42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C1BCBF-9C92-4F32-9C5C-EFE04F23C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101359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71053182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86581691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6920669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000720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OXFORD SALTO ALTO COM CADARCO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ROSADO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03451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BB17EC-4A80-4036-9D26-9F49E6F52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387449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6919933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6769725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29004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9736516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070325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154895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534005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38810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8017414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32249635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736865"/>
                  </a:ext>
                </a:extLst>
              </a:tr>
            </a:tbl>
          </a:graphicData>
        </a:graphic>
      </p:graphicFrame>
      <p:pic>
        <p:nvPicPr>
          <p:cNvPr id="25604" name="Picture 4">
            <a:extLst>
              <a:ext uri="{FF2B5EF4-FFF2-40B4-BE49-F238E27FC236}">
                <a16:creationId xmlns:a16="http://schemas.microsoft.com/office/drawing/2014/main" id="{4133BF91-B1B2-4533-82E3-6E018F487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7"/>
          <a:stretch/>
        </p:blipFill>
        <p:spPr bwMode="auto">
          <a:xfrm>
            <a:off x="212802" y="102958"/>
            <a:ext cx="6432396" cy="58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68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43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E30D2C-91E9-4F91-81C1-C4965B2CC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08602"/>
              </p:ext>
            </p:extLst>
          </p:nvPr>
        </p:nvGraphicFramePr>
        <p:xfrm>
          <a:off x="471488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61708770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92373202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377330494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000721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OXFORD BAIXO COURO MESTICO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FENDI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4194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08240C-B679-4DEA-87C2-FF0DB33AE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74502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92481970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730055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236992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439419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405475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290683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7162919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610526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584295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9838423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1433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9016BD0-67C6-4AE3-BF14-71596A46E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2" y="0"/>
            <a:ext cx="5521193" cy="59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80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9D42AF-7B73-44CB-BF0E-534A8FC01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735410"/>
              </p:ext>
            </p:extLst>
          </p:nvPr>
        </p:nvGraphicFramePr>
        <p:xfrm>
          <a:off x="471488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92779404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80163736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914191255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000722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OXFORD BAIXO COM CADARCO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BRONZE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34442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678674-EEEF-4098-8EF6-912EE70CC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94865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19821200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366551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797690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510769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1595401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161341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414335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299758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839235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99809536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891877"/>
                  </a:ext>
                </a:extLst>
              </a:tr>
            </a:tbl>
          </a:graphicData>
        </a:graphic>
      </p:graphicFrame>
      <p:pic>
        <p:nvPicPr>
          <p:cNvPr id="27650" name="Picture 2">
            <a:extLst>
              <a:ext uri="{FF2B5EF4-FFF2-40B4-BE49-F238E27FC236}">
                <a16:creationId xmlns:a16="http://schemas.microsoft.com/office/drawing/2014/main" id="{33EF5325-26C6-4F81-8399-49710480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8799">
            <a:off x="941703" y="-758814"/>
            <a:ext cx="4571438" cy="70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47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49CC5E-F774-41E6-9B11-41D9B647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5" y="0"/>
            <a:ext cx="6130030" cy="6130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33A9B5-B94E-4CD4-BCFF-9C15B0558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619344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17042582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89856696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65447264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000723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FLAT LOVE INJETADO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43545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BDBD53-0B61-41CC-BF28-7F3C6D012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679807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33842668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2244707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308053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928302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8571669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6398795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865285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555082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0261690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4593662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723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172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46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9A0BAC-8781-407F-A865-B6CDE62AC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951272"/>
              </p:ext>
            </p:extLst>
          </p:nvPr>
        </p:nvGraphicFramePr>
        <p:xfrm>
          <a:off x="471487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66306557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86841560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28030045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000734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OXFORD BAIXO COM CADARCO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ONIX SPECCIO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4339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51A598-CE16-4671-864F-F8B63DC33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53952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1461300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2143857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8965523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6475031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8346049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2482040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56364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6574988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3655184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68541663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4863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FAD4C5E-536F-43E1-9419-475BE6B2E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0" y="-405361"/>
            <a:ext cx="6182157" cy="63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9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9E1730-456D-44C2-9182-67D7428CB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638928"/>
              </p:ext>
            </p:extLst>
          </p:nvPr>
        </p:nvGraphicFramePr>
        <p:xfrm>
          <a:off x="512515" y="6057424"/>
          <a:ext cx="5915025" cy="50292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97850136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8666195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698917206"/>
                    </a:ext>
                  </a:extLst>
                </a:gridCol>
              </a:tblGrid>
              <a:tr h="42831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000735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OXFORD BAIXO COM CADARCO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8822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0A3166-6864-4CDC-A513-333DCBF29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47498"/>
              </p:ext>
            </p:extLst>
          </p:nvPr>
        </p:nvGraphicFramePr>
        <p:xfrm>
          <a:off x="512515" y="7404726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619134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7805805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565187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116634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4302985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361376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660779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4382148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3561197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81202645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60661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C0AE1A6-8997-4354-B811-252829801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8" t="8687" r="26005" b="7964"/>
          <a:stretch/>
        </p:blipFill>
        <p:spPr>
          <a:xfrm>
            <a:off x="471487" y="-40839"/>
            <a:ext cx="5612853" cy="56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9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21DDA4-65E6-4E1D-9FE0-74A239436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721815"/>
              </p:ext>
            </p:extLst>
          </p:nvPr>
        </p:nvGraphicFramePr>
        <p:xfrm>
          <a:off x="512515" y="5958967"/>
          <a:ext cx="5915025" cy="646976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62558519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4206622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305843650"/>
                    </a:ext>
                  </a:extLst>
                </a:gridCol>
              </a:tblGrid>
              <a:tr h="646976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000736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BABUCHE SALTO QUAD CAMURCAO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89220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C933F5-19F6-4B7C-AA05-46E34EBF3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445463"/>
              </p:ext>
            </p:extLst>
          </p:nvPr>
        </p:nvGraphicFramePr>
        <p:xfrm>
          <a:off x="512515" y="7403173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42073029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4772664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5149247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011362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8588011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956848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006417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40049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6286569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81269612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14674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C5E93FD-9262-445A-9E83-6ED8E181D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263"/>
            <a:ext cx="6858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36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49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58EE5E-D609-4BA4-BBFD-9194AAD02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55016"/>
              </p:ext>
            </p:extLst>
          </p:nvPr>
        </p:nvGraphicFramePr>
        <p:xfrm>
          <a:off x="512515" y="5920978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27757512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2354869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94988692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000737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BABUCHE SALTO QUAD CAMURCAO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CAJU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4192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E5FC23-1FCA-458E-A811-D45A20697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954859"/>
              </p:ext>
            </p:extLst>
          </p:nvPr>
        </p:nvGraphicFramePr>
        <p:xfrm>
          <a:off x="512515" y="7383295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2649093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999955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647868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0963054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2301052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1509029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15115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043596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603410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68199632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20879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CF25592-4D49-44F9-AE57-F794BEBC2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163"/>
            <a:ext cx="6858000" cy="4349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7C2905-F8CF-4A7D-BB57-EA55AFFAF24F}"/>
              </a:ext>
            </a:extLst>
          </p:cNvPr>
          <p:cNvSpPr/>
          <p:nvPr/>
        </p:nvSpPr>
        <p:spPr>
          <a:xfrm>
            <a:off x="4035287" y="4953000"/>
            <a:ext cx="238539" cy="494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4A7A88-8D91-401C-983B-3741D5C1A9A1}"/>
              </a:ext>
            </a:extLst>
          </p:cNvPr>
          <p:cNvSpPr/>
          <p:nvPr/>
        </p:nvSpPr>
        <p:spPr>
          <a:xfrm>
            <a:off x="4035287" y="4412974"/>
            <a:ext cx="238539" cy="73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08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C389A-B755-43E8-AE79-6B4C9879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297410"/>
              </p:ext>
            </p:extLst>
          </p:nvPr>
        </p:nvGraphicFramePr>
        <p:xfrm>
          <a:off x="512510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594586">
                  <a:extLst>
                    <a:ext uri="{9D8B030D-6E8A-4147-A177-3AD203B41FA5}">
                      <a16:colId xmlns:a16="http://schemas.microsoft.com/office/drawing/2014/main" val="956301825"/>
                    </a:ext>
                  </a:extLst>
                </a:gridCol>
                <a:gridCol w="2348764">
                  <a:extLst>
                    <a:ext uri="{9D8B030D-6E8A-4147-A177-3AD203B41FA5}">
                      <a16:colId xmlns:a16="http://schemas.microsoft.com/office/drawing/2014/main" val="222955768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218094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000467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SAPATO PEEP TOE ALTO MEIA PATA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22465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D01FAE-5437-4E34-B72A-4CDE439D0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784116"/>
              </p:ext>
            </p:extLst>
          </p:nvPr>
        </p:nvGraphicFramePr>
        <p:xfrm>
          <a:off x="518393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665026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576075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8895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91323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80332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04007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67466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08673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03393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00925994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R$ 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44831"/>
                  </a:ext>
                </a:extLst>
              </a:tr>
            </a:tbl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A10FAF9E-9799-4E53-AAA4-0A05C6951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6" y="914857"/>
            <a:ext cx="6246652" cy="41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07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50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AC423F-AF52-4CCA-927E-62CFC572E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784868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92989823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15108029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067603529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FLAT X SOLADO CORDA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04524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CABA11-1C6E-43BB-83FB-D358F6A2C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288130"/>
              </p:ext>
            </p:extLst>
          </p:nvPr>
        </p:nvGraphicFramePr>
        <p:xfrm>
          <a:off x="512515" y="7433251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45926226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972571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359149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046315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655383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114913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929195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102575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8327258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48562422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04218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1E65E94-DECF-4141-88B0-E9E6B1CA1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696288"/>
            <a:ext cx="42195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40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51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B2DCE3-AD50-41C3-B5F9-0139B2FCD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34317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2247065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56616676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82617485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FLAT X SOLADO CORDA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EXPECICIO ONIX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7842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D300DF-E3EA-48F4-9C40-CF1177D84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94312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47388975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7323567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005707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0297070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9349233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790308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856242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0186710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727403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1010562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783229"/>
                  </a:ext>
                </a:extLst>
              </a:tr>
            </a:tbl>
          </a:graphicData>
        </a:graphic>
      </p:graphicFrame>
      <p:pic>
        <p:nvPicPr>
          <p:cNvPr id="34818" name="Picture 2">
            <a:extLst>
              <a:ext uri="{FF2B5EF4-FFF2-40B4-BE49-F238E27FC236}">
                <a16:creationId xmlns:a16="http://schemas.microsoft.com/office/drawing/2014/main" id="{F6C67A08-C7B9-4A7E-B3AC-2622BB242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3"/>
          <a:stretch/>
        </p:blipFill>
        <p:spPr bwMode="auto">
          <a:xfrm>
            <a:off x="985239" y="398244"/>
            <a:ext cx="4969565" cy="545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F14AF8-CFFC-4B32-87E2-DC895B44E5E0}"/>
              </a:ext>
            </a:extLst>
          </p:cNvPr>
          <p:cNvSpPr/>
          <p:nvPr/>
        </p:nvSpPr>
        <p:spPr>
          <a:xfrm>
            <a:off x="4472609" y="258417"/>
            <a:ext cx="795130" cy="468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311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52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93448B-33B5-4C5C-928E-E00080E2A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710800"/>
              </p:ext>
            </p:extLst>
          </p:nvPr>
        </p:nvGraphicFramePr>
        <p:xfrm>
          <a:off x="512515" y="598968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42651225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5252785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23074707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SAP BONECA TRATORADO MESTICO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ONIX SPECCIO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78232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5A0B8F-8C72-4A62-8CC4-D42F8B374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213674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651697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574840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152397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5856530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2987811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63445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128905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640818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496625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63595421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8071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F23BAAE-3B1F-4EDA-B0A7-5324DB4CA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0" y="249576"/>
            <a:ext cx="6530159" cy="49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4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53</a:t>
            </a:fld>
            <a:endParaRPr lang="pt-B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A4611A1-232C-4F2D-887B-3C8499ED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873308"/>
              </p:ext>
            </p:extLst>
          </p:nvPr>
        </p:nvGraphicFramePr>
        <p:xfrm>
          <a:off x="512515" y="585418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23958567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3632493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82838710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BONECA TRATORADO MESTICO FOSCO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066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BFEB913-70A3-4DEC-99A5-439201913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039843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83961535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880675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060795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037936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1088127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220936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027558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8590470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6238986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05730682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5822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03BB598-86FF-4782-908B-E37ABA5F6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" y="0"/>
            <a:ext cx="6858000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49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6C8642-A969-42DC-9165-032B2DE8D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402820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01419564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7286560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5205797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TRAT FRANCISCANA NOBUC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39541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2BEC30-4921-4DE6-9B45-C61940415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030593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771884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1596584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1709145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912705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744081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56498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056867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6384146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761560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52628000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2992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129573A-62D8-4E9E-84C8-2C84DD5AD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" y="246251"/>
            <a:ext cx="6706186" cy="47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59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ADB043-16CE-428F-A975-BF18E5C5C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385401"/>
              </p:ext>
            </p:extLst>
          </p:nvPr>
        </p:nvGraphicFramePr>
        <p:xfrm>
          <a:off x="512515" y="598968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91225227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66432871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43691747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BABUCHE FENDI COURO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FENDI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3204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80D96F-A6D1-44EC-98F3-C17E4428E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4203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273785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512992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3286945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100255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6925586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267975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9498894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325246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128314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6064245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967128"/>
                  </a:ext>
                </a:extLst>
              </a:tr>
            </a:tbl>
          </a:graphicData>
        </a:graphic>
      </p:graphicFrame>
      <p:pic>
        <p:nvPicPr>
          <p:cNvPr id="43010" name="Picture 2">
            <a:extLst>
              <a:ext uri="{FF2B5EF4-FFF2-40B4-BE49-F238E27FC236}">
                <a16:creationId xmlns:a16="http://schemas.microsoft.com/office/drawing/2014/main" id="{C9E53A78-5A31-4BC7-9651-662DF2C5D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42" y="426990"/>
            <a:ext cx="6230608" cy="483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75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052F7A-557C-4C49-9B61-14D6861D8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4297" flipH="1">
            <a:off x="199361" y="941257"/>
            <a:ext cx="4860450" cy="413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56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7D979E-A573-44BB-800F-447B574D7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29375"/>
              </p:ext>
            </p:extLst>
          </p:nvPr>
        </p:nvGraphicFramePr>
        <p:xfrm>
          <a:off x="512515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65690985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53008704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4769411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SAND FESTA VERNIZ SALTO 9C FINO SOL VERM PVC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96020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BDAAFD-4954-4440-B6AE-232E05600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354729"/>
              </p:ext>
            </p:extLst>
          </p:nvPr>
        </p:nvGraphicFramePr>
        <p:xfrm>
          <a:off x="512515" y="7364721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1909810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4323514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549947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374295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61621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25568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133530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3698704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7488409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02465293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828082"/>
                  </a:ext>
                </a:extLst>
              </a:tr>
            </a:tbl>
          </a:graphicData>
        </a:graphic>
      </p:graphicFrame>
      <p:pic>
        <p:nvPicPr>
          <p:cNvPr id="41986" name="Picture 2">
            <a:extLst>
              <a:ext uri="{FF2B5EF4-FFF2-40B4-BE49-F238E27FC236}">
                <a16:creationId xmlns:a16="http://schemas.microsoft.com/office/drawing/2014/main" id="{66DD8668-3E70-4CF9-8EC1-4D9514EE8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 t="18834" r="15705" b="32948"/>
          <a:stretch/>
        </p:blipFill>
        <p:spPr bwMode="auto">
          <a:xfrm>
            <a:off x="2557463" y="197200"/>
            <a:ext cx="4572000" cy="531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53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AFB948-236D-46C9-B55C-DC20CCCD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0" y="402348"/>
            <a:ext cx="6350000" cy="568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5CBB9F-7B56-4F0B-B1B9-B753DAC6D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727"/>
              </p:ext>
            </p:extLst>
          </p:nvPr>
        </p:nvGraphicFramePr>
        <p:xfrm>
          <a:off x="512515" y="5892525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562994414"/>
                    </a:ext>
                  </a:extLst>
                </a:gridCol>
                <a:gridCol w="2266714">
                  <a:extLst>
                    <a:ext uri="{9D8B030D-6E8A-4147-A177-3AD203B41FA5}">
                      <a16:colId xmlns:a16="http://schemas.microsoft.com/office/drawing/2014/main" val="233702000"/>
                    </a:ext>
                  </a:extLst>
                </a:gridCol>
                <a:gridCol w="1676636">
                  <a:extLst>
                    <a:ext uri="{9D8B030D-6E8A-4147-A177-3AD203B41FA5}">
                      <a16:colId xmlns:a16="http://schemas.microsoft.com/office/drawing/2014/main" val="1048189476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000749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MEIA PATA NOBUC C FIO DOURADO SALTO 12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8884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BEB5FC-309D-487E-822D-8E9A5B6F3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30997"/>
              </p:ext>
            </p:extLst>
          </p:nvPr>
        </p:nvGraphicFramePr>
        <p:xfrm>
          <a:off x="498509" y="7406397"/>
          <a:ext cx="5929030" cy="628649"/>
        </p:xfrm>
        <a:graphic>
          <a:graphicData uri="http://schemas.openxmlformats.org/drawingml/2006/table">
            <a:tbl>
              <a:tblPr/>
              <a:tblGrid>
                <a:gridCol w="592903">
                  <a:extLst>
                    <a:ext uri="{9D8B030D-6E8A-4147-A177-3AD203B41FA5}">
                      <a16:colId xmlns:a16="http://schemas.microsoft.com/office/drawing/2014/main" val="2896086292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3066229051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1668664714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1716635462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2533637011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2835296861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603586992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3724919983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3636610365"/>
                    </a:ext>
                  </a:extLst>
                </a:gridCol>
                <a:gridCol w="592903">
                  <a:extLst>
                    <a:ext uri="{9D8B030D-6E8A-4147-A177-3AD203B41FA5}">
                      <a16:colId xmlns:a16="http://schemas.microsoft.com/office/drawing/2014/main" val="2400036300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205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599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D7F3F0-4CA6-4E4C-BD5C-A688F0C5F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210273"/>
              </p:ext>
            </p:extLst>
          </p:nvPr>
        </p:nvGraphicFramePr>
        <p:xfrm>
          <a:off x="471488" y="5930917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6829459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71864651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5060711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000750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SAND FESTA VERNIZ SALTO 6C FINO SOL PVC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37661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D36BD5-C45D-49F3-A439-7D82284A4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304061"/>
              </p:ext>
            </p:extLst>
          </p:nvPr>
        </p:nvGraphicFramePr>
        <p:xfrm>
          <a:off x="512515" y="7403173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61489965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7704213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665799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328370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643029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3543380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2460590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7020634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738539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67434133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16768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B860324-674C-47F2-8E61-8E7DA48B5635}"/>
              </a:ext>
            </a:extLst>
          </p:cNvPr>
          <p:cNvSpPr/>
          <p:nvPr/>
        </p:nvSpPr>
        <p:spPr>
          <a:xfrm>
            <a:off x="1848678" y="3657600"/>
            <a:ext cx="397565" cy="300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24E731E2-7E4A-449A-9CDC-E2CFDD553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" t="651" r="695" b="40397"/>
          <a:stretch/>
        </p:blipFill>
        <p:spPr bwMode="auto">
          <a:xfrm rot="20074889">
            <a:off x="1816730" y="767448"/>
            <a:ext cx="4696566" cy="26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DC9FCFF4-34BB-4815-9180-484BF8D40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708588" flipV="1">
            <a:off x="217740" y="2641590"/>
            <a:ext cx="5468894" cy="26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5C8CD9-5ECC-43F4-947C-F501E0227A7D}"/>
              </a:ext>
            </a:extLst>
          </p:cNvPr>
          <p:cNvSpPr/>
          <p:nvPr/>
        </p:nvSpPr>
        <p:spPr>
          <a:xfrm>
            <a:off x="4843463" y="2584174"/>
            <a:ext cx="1543050" cy="715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6A1DDE-246F-41FD-B7DB-2A550EFA345C}"/>
              </a:ext>
            </a:extLst>
          </p:cNvPr>
          <p:cNvSpPr/>
          <p:nvPr/>
        </p:nvSpPr>
        <p:spPr>
          <a:xfrm>
            <a:off x="3598468" y="3394971"/>
            <a:ext cx="397565" cy="6380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828CC-9E46-435A-839C-A8E659CF8A4D}"/>
              </a:ext>
            </a:extLst>
          </p:cNvPr>
          <p:cNvSpPr/>
          <p:nvPr/>
        </p:nvSpPr>
        <p:spPr>
          <a:xfrm>
            <a:off x="954157" y="4515330"/>
            <a:ext cx="1510747" cy="74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7F05A0-5855-4647-BE02-F5D431C32694}"/>
              </a:ext>
            </a:extLst>
          </p:cNvPr>
          <p:cNvSpPr/>
          <p:nvPr/>
        </p:nvSpPr>
        <p:spPr>
          <a:xfrm>
            <a:off x="3160643" y="5426765"/>
            <a:ext cx="636105" cy="40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92DBB1-67D6-4B71-AEB7-E0BD02C1B065}"/>
              </a:ext>
            </a:extLst>
          </p:cNvPr>
          <p:cNvSpPr/>
          <p:nvPr/>
        </p:nvSpPr>
        <p:spPr>
          <a:xfrm>
            <a:off x="874643" y="4193270"/>
            <a:ext cx="517868" cy="460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973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59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10C743-8907-4B6E-BE0B-9A9B47DF1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718931"/>
              </p:ext>
            </p:extLst>
          </p:nvPr>
        </p:nvGraphicFramePr>
        <p:xfrm>
          <a:off x="512515" y="6039146"/>
          <a:ext cx="5915025" cy="50292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895597980"/>
                    </a:ext>
                  </a:extLst>
                </a:gridCol>
                <a:gridCol w="2246836">
                  <a:extLst>
                    <a:ext uri="{9D8B030D-6E8A-4147-A177-3AD203B41FA5}">
                      <a16:colId xmlns:a16="http://schemas.microsoft.com/office/drawing/2014/main" val="2078235526"/>
                    </a:ext>
                  </a:extLst>
                </a:gridCol>
                <a:gridCol w="1696514">
                  <a:extLst>
                    <a:ext uri="{9D8B030D-6E8A-4147-A177-3AD203B41FA5}">
                      <a16:colId xmlns:a16="http://schemas.microsoft.com/office/drawing/2014/main" val="5302874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000752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FESTA VERNIZ SALTO 9CM FINO SOL VERM PVC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PRATA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670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34E150-9170-4489-BF84-A8804CC25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14204"/>
              </p:ext>
            </p:extLst>
          </p:nvPr>
        </p:nvGraphicFramePr>
        <p:xfrm>
          <a:off x="512515" y="7368171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1398506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0175027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4591962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447719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9062233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87526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3061727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27387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95591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06090601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52109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959EC6A-EF46-4116-9425-0AD6BE85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" y="428345"/>
            <a:ext cx="6346799" cy="52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4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C389A-B755-43E8-AE79-6B4C9879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532062"/>
              </p:ext>
            </p:extLst>
          </p:nvPr>
        </p:nvGraphicFramePr>
        <p:xfrm>
          <a:off x="512510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594586">
                  <a:extLst>
                    <a:ext uri="{9D8B030D-6E8A-4147-A177-3AD203B41FA5}">
                      <a16:colId xmlns:a16="http://schemas.microsoft.com/office/drawing/2014/main" val="956301825"/>
                    </a:ext>
                  </a:extLst>
                </a:gridCol>
                <a:gridCol w="2348764">
                  <a:extLst>
                    <a:ext uri="{9D8B030D-6E8A-4147-A177-3AD203B41FA5}">
                      <a16:colId xmlns:a16="http://schemas.microsoft.com/office/drawing/2014/main" val="222955768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218094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000469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SAP PEEP TOE COURO  ( </a:t>
                      </a:r>
                      <a:r>
                        <a:rPr lang="en-US" dirty="0" err="1">
                          <a:effectLst/>
                          <a:latin typeface="Calibri" panose="020F0502020204030204" pitchFamily="34" charset="0"/>
                        </a:rPr>
                        <a:t>estilo</a:t>
                      </a:r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effectLst/>
                          <a:latin typeface="Calibri" panose="020F0502020204030204" pitchFamily="34" charset="0"/>
                        </a:rPr>
                        <a:t>chanel</a:t>
                      </a:r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 ) </a:t>
                      </a:r>
                      <a:r>
                        <a:rPr lang="en-US" dirty="0" err="1">
                          <a:effectLst/>
                          <a:latin typeface="Calibri" panose="020F0502020204030204" pitchFamily="34" charset="0"/>
                        </a:rPr>
                        <a:t>salto</a:t>
                      </a:r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 4cm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22465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D01FAE-5437-4E34-B72A-4CDE439D0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322608"/>
              </p:ext>
            </p:extLst>
          </p:nvPr>
        </p:nvGraphicFramePr>
        <p:xfrm>
          <a:off x="518393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665026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576075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8895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91323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80332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04007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67466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08673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03393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00925994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4483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2A129C9-8439-4EFD-BA36-DED07605F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5" y="40570"/>
            <a:ext cx="6226555" cy="52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236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60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F9A809-ED81-4DDD-A1F9-4E6EE2C66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77614"/>
              </p:ext>
            </p:extLst>
          </p:nvPr>
        </p:nvGraphicFramePr>
        <p:xfrm>
          <a:off x="512515" y="6036769"/>
          <a:ext cx="5915025" cy="50292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22342967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3319859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348823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000753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>
                          <a:effectLst/>
                          <a:latin typeface="Calibri" panose="020F0502020204030204" pitchFamily="34" charset="0"/>
                        </a:rPr>
                        <a:t>SAND SALTO QUAD SOLA TRATORADA INDIANA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689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E0A66F-BB66-48F7-A53A-96BB0E86C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445202"/>
              </p:ext>
            </p:extLst>
          </p:nvPr>
        </p:nvGraphicFramePr>
        <p:xfrm>
          <a:off x="512515" y="736341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265573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873127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815589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4490676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843131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6465080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285286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056551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010800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28812056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2654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C601D91-5B4E-4002-9693-7F484D60B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5" y="427368"/>
            <a:ext cx="5507659" cy="54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9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61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CE588A-7FBF-4896-BEE0-7D9836337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235556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75491684"/>
                    </a:ext>
                  </a:extLst>
                </a:gridCol>
                <a:gridCol w="2226958">
                  <a:extLst>
                    <a:ext uri="{9D8B030D-6E8A-4147-A177-3AD203B41FA5}">
                      <a16:colId xmlns:a16="http://schemas.microsoft.com/office/drawing/2014/main" val="2037661394"/>
                    </a:ext>
                  </a:extLst>
                </a:gridCol>
                <a:gridCol w="1716392">
                  <a:extLst>
                    <a:ext uri="{9D8B030D-6E8A-4147-A177-3AD203B41FA5}">
                      <a16:colId xmlns:a16="http://schemas.microsoft.com/office/drawing/2014/main" val="165890523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000755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FESTA VERNIZ SALTO 9C FINO SOL VERM PVC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VERMELHO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81980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048DFA-88F1-4E65-ADB9-8290D3A33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856553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68709281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388317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421132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743014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9684966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0812235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484941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701926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9814168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88372592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4213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0352D32-02C2-4816-B369-5D66D857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2" y="-93231"/>
            <a:ext cx="6142508" cy="571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24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F08998-2ED3-45D2-AA13-55F1E49C6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 b="26356"/>
          <a:stretch/>
        </p:blipFill>
        <p:spPr>
          <a:xfrm>
            <a:off x="623373" y="-14998"/>
            <a:ext cx="6139790" cy="6106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62</a:t>
            </a:fld>
            <a:endParaRPr lang="pt-BR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CFBD3F-1974-4226-B056-423A0DA58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81176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13850165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1154573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720644639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000756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BOTA CANO CURTO DETALHE DOURADO X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47869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352673-016A-42C4-A68A-E44E8CB7C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22866"/>
              </p:ext>
            </p:extLst>
          </p:nvPr>
        </p:nvGraphicFramePr>
        <p:xfrm>
          <a:off x="517122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80143849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462717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369206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00801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023029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287019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8790232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44727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9023145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48822323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47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5262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63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ED017D-908E-4F7B-860F-89CC319A9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97293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03170718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7100824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838575766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000757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BOTA CANO CURTO DETALHE DOURADO X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WHISKY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17771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CC4143-78CC-463E-B83C-7BA04C4F0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80495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52371640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7017214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1521976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862892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8287988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903940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26810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420573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461710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78584076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32341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B704908-7A60-4F36-A71B-B0770D334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93" b="14647"/>
          <a:stretch/>
        </p:blipFill>
        <p:spPr>
          <a:xfrm>
            <a:off x="204357" y="1"/>
            <a:ext cx="5915020" cy="59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10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C6A5DB-983A-4201-A973-D33FFF122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680734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97334795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8883518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6869822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000779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SAPT CHANEL MESTICO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2288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A81F09-8B63-42F6-BF87-3C5513035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0644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39402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703475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148307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719338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104303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383874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435714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2102042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8665534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785615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75097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A5C171B-98C2-4164-85B4-8F469496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6" y="317406"/>
            <a:ext cx="4591878" cy="55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34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F96F9D-E682-461E-A41E-218062752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716991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91099283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63895144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03891958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000787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SAP MOCASSIM VELUDO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48440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AEEB09-90B8-4DCF-AF3D-E62129532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181378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83228298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3824805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8169420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1976127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700423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681012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5041022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7359605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434124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2072797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79434"/>
                  </a:ext>
                </a:extLst>
              </a:tr>
            </a:tbl>
          </a:graphicData>
        </a:graphic>
      </p:graphicFrame>
      <p:pic>
        <p:nvPicPr>
          <p:cNvPr id="52226" name="Picture 2">
            <a:extLst>
              <a:ext uri="{FF2B5EF4-FFF2-40B4-BE49-F238E27FC236}">
                <a16:creationId xmlns:a16="http://schemas.microsoft.com/office/drawing/2014/main" id="{7E00D4C5-5044-4219-AAD6-6813D319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8" y="197200"/>
            <a:ext cx="6601292" cy="500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397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66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5BF855-6A69-49D6-AE7E-EA6D67C62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813806"/>
              </p:ext>
            </p:extLst>
          </p:nvPr>
        </p:nvGraphicFramePr>
        <p:xfrm>
          <a:off x="512515" y="5988009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46371150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61679955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86541104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000788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MOCASSIM VELUDO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BORDO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9222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67DD813-CBF6-480D-AD5C-99B9CC3FD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46227"/>
              </p:ext>
            </p:extLst>
          </p:nvPr>
        </p:nvGraphicFramePr>
        <p:xfrm>
          <a:off x="512515" y="7404726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36031214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965770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957180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3784845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0184583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3440937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6675771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588558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3416496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12948947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3413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1A9E8C0-F21A-42AB-8675-2B586012D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" y="294239"/>
            <a:ext cx="6182158" cy="51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99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5DEEB8-87CE-42CF-B778-216E62C82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47873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59812545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133218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35645213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000836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X TIRAS SOLADO INJETADO AMBAR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AMBAR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6029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542BC9-6AF7-4C6B-99F5-C31BDAB6E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040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2421796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6260004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5431568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686221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819407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722090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7094676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4671678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9082364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51703385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4402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D1A3423-928E-4167-A360-BFEE16EC7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20" y="97133"/>
            <a:ext cx="4891478" cy="58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47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08AF2B-707C-43E1-9BA0-1960BF959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239003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87329804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3432061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18226082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000846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PLATORMA VERNIZ TIRAS LARGAS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QUARTZO ROSE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22893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FC78D6-7865-4EBE-BBB8-8D386B49F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90216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6148312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978605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3133948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44194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378940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299492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561996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676744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169343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1959929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920203"/>
                  </a:ext>
                </a:extLst>
              </a:tr>
            </a:tbl>
          </a:graphicData>
        </a:graphic>
      </p:graphicFrame>
      <p:pic>
        <p:nvPicPr>
          <p:cNvPr id="55298" name="Picture 2">
            <a:extLst>
              <a:ext uri="{FF2B5EF4-FFF2-40B4-BE49-F238E27FC236}">
                <a16:creationId xmlns:a16="http://schemas.microsoft.com/office/drawing/2014/main" id="{D749FA02-7E58-48DC-8AF2-49AFF3576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0"/>
          <a:stretch/>
        </p:blipFill>
        <p:spPr bwMode="auto">
          <a:xfrm>
            <a:off x="512515" y="308113"/>
            <a:ext cx="5873998" cy="557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79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69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C83DAB-AAD5-47E6-B6F8-24A4E2077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240224"/>
              </p:ext>
            </p:extLst>
          </p:nvPr>
        </p:nvGraphicFramePr>
        <p:xfrm>
          <a:off x="512510" y="6008006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8444816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0259071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50792612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000847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SAND PLATORMA VERNIZ TIRAS LARGAS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97633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A0C352-D08D-453D-8555-0F3400AB1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115151"/>
              </p:ext>
            </p:extLst>
          </p:nvPr>
        </p:nvGraphicFramePr>
        <p:xfrm>
          <a:off x="512515" y="7424723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548090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3305591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3864718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1474430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552572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4859178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246476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1578304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2826566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53889376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297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9EA9907-B2C4-46AF-9E0F-F943C1251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" y="197200"/>
            <a:ext cx="60833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49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C389A-B755-43E8-AE79-6B4C9879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56935"/>
              </p:ext>
            </p:extLst>
          </p:nvPr>
        </p:nvGraphicFramePr>
        <p:xfrm>
          <a:off x="512510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594586">
                  <a:extLst>
                    <a:ext uri="{9D8B030D-6E8A-4147-A177-3AD203B41FA5}">
                      <a16:colId xmlns:a16="http://schemas.microsoft.com/office/drawing/2014/main" val="956301825"/>
                    </a:ext>
                  </a:extLst>
                </a:gridCol>
                <a:gridCol w="2348764">
                  <a:extLst>
                    <a:ext uri="{9D8B030D-6E8A-4147-A177-3AD203B41FA5}">
                      <a16:colId xmlns:a16="http://schemas.microsoft.com/office/drawing/2014/main" val="222955768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218094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000470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SAP PEEP TOE COURO (</a:t>
                      </a:r>
                      <a:r>
                        <a:rPr lang="en-US" dirty="0" err="1">
                          <a:effectLst/>
                          <a:latin typeface="Calibri" panose="020F0502020204030204" pitchFamily="34" charset="0"/>
                        </a:rPr>
                        <a:t>estilo</a:t>
                      </a:r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dirty="0" err="1">
                          <a:effectLst/>
                          <a:latin typeface="Calibri" panose="020F0502020204030204" pitchFamily="34" charset="0"/>
                        </a:rPr>
                        <a:t>chanel</a:t>
                      </a:r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 ) </a:t>
                      </a:r>
                      <a:r>
                        <a:rPr lang="en-US" dirty="0" err="1">
                          <a:effectLst/>
                          <a:latin typeface="Calibri" panose="020F0502020204030204" pitchFamily="34" charset="0"/>
                        </a:rPr>
                        <a:t>salto</a:t>
                      </a:r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 4cm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LINHACA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22465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D01FAE-5437-4E34-B72A-4CDE439D0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1067"/>
              </p:ext>
            </p:extLst>
          </p:nvPr>
        </p:nvGraphicFramePr>
        <p:xfrm>
          <a:off x="518393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665026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576075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8895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91323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80332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04007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67466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08673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03393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00925994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4483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13EA83C-3AB1-4ED1-B2F6-53BE63D2A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7453">
            <a:off x="1131200" y="-18592"/>
            <a:ext cx="4975961" cy="56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554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70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0FF1DB-85D9-48EA-B40D-13D87D7CA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289592"/>
              </p:ext>
            </p:extLst>
          </p:nvPr>
        </p:nvGraphicFramePr>
        <p:xfrm>
          <a:off x="512515" y="5983357"/>
          <a:ext cx="5915025" cy="537818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824076250"/>
                    </a:ext>
                  </a:extLst>
                </a:gridCol>
                <a:gridCol w="2604645">
                  <a:extLst>
                    <a:ext uri="{9D8B030D-6E8A-4147-A177-3AD203B41FA5}">
                      <a16:colId xmlns:a16="http://schemas.microsoft.com/office/drawing/2014/main" val="481041937"/>
                    </a:ext>
                  </a:extLst>
                </a:gridCol>
                <a:gridCol w="1338705">
                  <a:extLst>
                    <a:ext uri="{9D8B030D-6E8A-4147-A177-3AD203B41FA5}">
                      <a16:colId xmlns:a16="http://schemas.microsoft.com/office/drawing/2014/main" val="2790786826"/>
                    </a:ext>
                  </a:extLst>
                </a:gridCol>
              </a:tblGrid>
              <a:tr h="5378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000848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SALTO QUAD VERNIZ X ELASTICO TRASEIRO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ANTIQUE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71838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126119-0A04-479D-A697-672D676F1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33237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47247176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8680372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0195437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439207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1444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0687057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741895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004242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4083160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055414173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983120"/>
                  </a:ext>
                </a:extLst>
              </a:tr>
            </a:tbl>
          </a:graphicData>
        </a:graphic>
      </p:graphicFrame>
      <p:pic>
        <p:nvPicPr>
          <p:cNvPr id="57346" name="Picture 2">
            <a:extLst>
              <a:ext uri="{FF2B5EF4-FFF2-40B4-BE49-F238E27FC236}">
                <a16:creationId xmlns:a16="http://schemas.microsoft.com/office/drawing/2014/main" id="{85EFA18F-F1A3-4324-8A65-5450B4E5A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r="13981" b="13668"/>
          <a:stretch/>
        </p:blipFill>
        <p:spPr bwMode="auto">
          <a:xfrm>
            <a:off x="512515" y="-177281"/>
            <a:ext cx="5933933" cy="623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8703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71</a:t>
            </a:fld>
            <a:endParaRPr lang="pt-B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EDBA81-DE66-451D-A625-9D7BA1ECE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773010"/>
              </p:ext>
            </p:extLst>
          </p:nvPr>
        </p:nvGraphicFramePr>
        <p:xfrm>
          <a:off x="512510" y="598968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168852113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25876040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57672846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000852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FLAT SOLADO INJETADO BRANCO NOBUC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MARRON /LINHACA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2019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3133DA-0292-4A58-8F90-4C848838F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454198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24277575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2894705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385209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50299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400742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731966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0974017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6721218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18479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66855874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81884"/>
                  </a:ext>
                </a:extLst>
              </a:tr>
            </a:tbl>
          </a:graphicData>
        </a:graphic>
      </p:graphicFrame>
      <p:pic>
        <p:nvPicPr>
          <p:cNvPr id="75778" name="Picture 2">
            <a:extLst>
              <a:ext uri="{FF2B5EF4-FFF2-40B4-BE49-F238E27FC236}">
                <a16:creationId xmlns:a16="http://schemas.microsoft.com/office/drawing/2014/main" id="{1A9F40C9-F63D-4FBA-895A-498DCE70B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7" y="546142"/>
            <a:ext cx="6010533" cy="48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1100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72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F5B1E4-C23A-48B7-A103-84A6AFA9E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530798"/>
              </p:ext>
            </p:extLst>
          </p:nvPr>
        </p:nvGraphicFramePr>
        <p:xfrm>
          <a:off x="512515" y="5932529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81316643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2485777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682133629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000853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FLAT ROSE SOLADO BRANCO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ROSE/QUARTZO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57325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9D2F18-187F-4FD1-A80E-CF40BD8CC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354204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978448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2728566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4933096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754161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6810402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49717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373431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769252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7345868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65485761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18543"/>
                  </a:ext>
                </a:extLst>
              </a:tr>
            </a:tbl>
          </a:graphicData>
        </a:graphic>
      </p:graphicFrame>
      <p:pic>
        <p:nvPicPr>
          <p:cNvPr id="59394" name="Picture 2">
            <a:extLst>
              <a:ext uri="{FF2B5EF4-FFF2-40B4-BE49-F238E27FC236}">
                <a16:creationId xmlns:a16="http://schemas.microsoft.com/office/drawing/2014/main" id="{B8C63262-CC70-430A-847E-6780334B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15260"/>
            <a:ext cx="4209842" cy="595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95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73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EF76C0-450B-4A59-BD27-443CE8934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470941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06727956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15595575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873969857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000867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MOCASSIM CADARCO TRAT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59094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2A6C7D-87C3-4B91-8767-455BF0B40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647017"/>
              </p:ext>
            </p:extLst>
          </p:nvPr>
        </p:nvGraphicFramePr>
        <p:xfrm>
          <a:off x="512515" y="7404726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4203017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1277566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97488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5880496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86117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8735012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3314597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51992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5952071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83113571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382608"/>
                  </a:ext>
                </a:extLst>
              </a:tr>
            </a:tbl>
          </a:graphicData>
        </a:graphic>
      </p:graphicFrame>
      <p:pic>
        <p:nvPicPr>
          <p:cNvPr id="60418" name="Picture 2">
            <a:extLst>
              <a:ext uri="{FF2B5EF4-FFF2-40B4-BE49-F238E27FC236}">
                <a16:creationId xmlns:a16="http://schemas.microsoft.com/office/drawing/2014/main" id="{BEE621A7-90E7-4ABB-A703-B5A49173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44" y="854347"/>
            <a:ext cx="4424551" cy="445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977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74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278414-8C03-44FA-9DBE-E8A765A53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919486"/>
              </p:ext>
            </p:extLst>
          </p:nvPr>
        </p:nvGraphicFramePr>
        <p:xfrm>
          <a:off x="512515" y="598968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81850945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64424425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44217612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000868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MOCASSIM CADARCO TRAT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CARAMELO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19743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310C1E-39C4-409D-B735-09152229B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113781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6331613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7402750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8604759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7463514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575428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301409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1949912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6248774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2250003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03283386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0843"/>
                  </a:ext>
                </a:extLst>
              </a:tr>
            </a:tbl>
          </a:graphicData>
        </a:graphic>
      </p:graphicFrame>
      <p:pic>
        <p:nvPicPr>
          <p:cNvPr id="61442" name="Picture 2">
            <a:extLst>
              <a:ext uri="{FF2B5EF4-FFF2-40B4-BE49-F238E27FC236}">
                <a16:creationId xmlns:a16="http://schemas.microsoft.com/office/drawing/2014/main" id="{3AF8B7ED-3023-4E51-A6C8-996EE8197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r="21197" b="37255"/>
          <a:stretch/>
        </p:blipFill>
        <p:spPr bwMode="auto">
          <a:xfrm>
            <a:off x="439528" y="726963"/>
            <a:ext cx="5978944" cy="40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4AE2C5-1DFD-46AF-8F4B-F2DE75A26506}"/>
              </a:ext>
            </a:extLst>
          </p:cNvPr>
          <p:cNvSpPr/>
          <p:nvPr/>
        </p:nvSpPr>
        <p:spPr>
          <a:xfrm>
            <a:off x="3737113" y="4183905"/>
            <a:ext cx="2690422" cy="698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669F9-DAB7-47D3-94C7-63F7074A0D14}"/>
              </a:ext>
            </a:extLst>
          </p:cNvPr>
          <p:cNvSpPr/>
          <p:nvPr/>
        </p:nvSpPr>
        <p:spPr>
          <a:xfrm>
            <a:off x="3120888" y="4533341"/>
            <a:ext cx="795129" cy="48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916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75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5DDF6E-DCA7-4A6F-A407-DD0E8FC51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266229"/>
              </p:ext>
            </p:extLst>
          </p:nvPr>
        </p:nvGraphicFramePr>
        <p:xfrm>
          <a:off x="512515" y="5932529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94091441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7184650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354805506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000902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SAP SCARPIN PPETOE C/ FRISO DOURADO NOBUC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43265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C184C3-71ED-4FF8-A3C7-83F720144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806138"/>
              </p:ext>
            </p:extLst>
          </p:nvPr>
        </p:nvGraphicFramePr>
        <p:xfrm>
          <a:off x="512515" y="7406397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07062468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6607180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3820196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369683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753388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2491825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041361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7778530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98986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26666822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12662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08FB828-973F-4C76-B5AD-9139395C3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0" y="671556"/>
            <a:ext cx="6348870" cy="46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7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76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0BD98D-A223-40FE-AEEC-ACD33C46F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366849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47778935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0925653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71578563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000903 086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BOTA CANO ALTO DET CROCO FECHO LATERAL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65459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933036-2692-478B-AED0-CDC8D9840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099475"/>
              </p:ext>
            </p:extLst>
          </p:nvPr>
        </p:nvGraphicFramePr>
        <p:xfrm>
          <a:off x="512515" y="7406397"/>
          <a:ext cx="5915020" cy="48768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5499844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0579785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268787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8034136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0988403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257332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6931688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812141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3908986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3141108"/>
                    </a:ext>
                  </a:extLst>
                </a:gridCol>
              </a:tblGrid>
              <a:tr h="225110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010208"/>
                  </a:ext>
                </a:extLst>
              </a:tr>
            </a:tbl>
          </a:graphicData>
        </a:graphic>
      </p:graphicFrame>
      <p:pic>
        <p:nvPicPr>
          <p:cNvPr id="63490" name="Picture 2">
            <a:extLst>
              <a:ext uri="{FF2B5EF4-FFF2-40B4-BE49-F238E27FC236}">
                <a16:creationId xmlns:a16="http://schemas.microsoft.com/office/drawing/2014/main" id="{6A0ECA40-22E8-4320-ABCC-88059D05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19" y="-159116"/>
            <a:ext cx="5019676" cy="66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75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77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51A9F3-3B25-4143-B3E4-EB6BC685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627040"/>
              </p:ext>
            </p:extLst>
          </p:nvPr>
        </p:nvGraphicFramePr>
        <p:xfrm>
          <a:off x="512515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83856567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3652947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07165004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000903 086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BOTA CANO ALTO DET CROCO FECHO LATERAL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CAFE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289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5F0B70-579B-4F94-AC73-BF4C4A9F2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136912"/>
              </p:ext>
            </p:extLst>
          </p:nvPr>
        </p:nvGraphicFramePr>
        <p:xfrm>
          <a:off x="512515" y="7362920"/>
          <a:ext cx="5915020" cy="70865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266182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8806462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6822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45346502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7282337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4795583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0321951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2420472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64458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79524934"/>
                    </a:ext>
                  </a:extLst>
                </a:gridCol>
              </a:tblGrid>
              <a:tr h="70865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4196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D8A9ED9-BCBE-446B-AF36-1CAF35DA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" y="481334"/>
            <a:ext cx="6858000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73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F9F34F-9A4F-4636-8934-9DFC9BFDC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586522"/>
              </p:ext>
            </p:extLst>
          </p:nvPr>
        </p:nvGraphicFramePr>
        <p:xfrm>
          <a:off x="512510" y="5932530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3469475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51860205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672899898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000903 086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BOTA CANO ALTO DET CROCO FECHO LATERAL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TOSTADO MALIBU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6952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DD7817-3871-48E7-866F-65CC055CD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618562"/>
              </p:ext>
            </p:extLst>
          </p:nvPr>
        </p:nvGraphicFramePr>
        <p:xfrm>
          <a:off x="512515" y="7406397"/>
          <a:ext cx="5915020" cy="70865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41886106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3773096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212680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551514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7164172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3231463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62204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200194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9197880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8471506"/>
                    </a:ext>
                  </a:extLst>
                </a:gridCol>
              </a:tblGrid>
              <a:tr h="70865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13985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DCEB396-E0FF-4789-BD6D-6D2CD17B8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9" y="1287211"/>
            <a:ext cx="5992061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12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79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305063-A401-43A5-A3F6-7759D14AC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12143"/>
              </p:ext>
            </p:extLst>
          </p:nvPr>
        </p:nvGraphicFramePr>
        <p:xfrm>
          <a:off x="512515" y="5854817"/>
          <a:ext cx="5915025" cy="746367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38999983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0080606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3946560"/>
                    </a:ext>
                  </a:extLst>
                </a:gridCol>
              </a:tblGrid>
              <a:tr h="746367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000904 093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>
                          <a:effectLst/>
                          <a:latin typeface="Calibri" panose="020F0502020204030204" pitchFamily="34" charset="0"/>
                        </a:rPr>
                        <a:t>BOTA COTURNO SALTO QUAD 4CM CANO MEDIO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PRETO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15965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78EB22-B677-42D4-A0F2-D3834DD5A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953828"/>
              </p:ext>
            </p:extLst>
          </p:nvPr>
        </p:nvGraphicFramePr>
        <p:xfrm>
          <a:off x="512515" y="7406397"/>
          <a:ext cx="5915020" cy="70865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8860783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3289672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72059605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264733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57989168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8601534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49846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17652519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6354971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986620541"/>
                    </a:ext>
                  </a:extLst>
                </a:gridCol>
              </a:tblGrid>
              <a:tr h="70865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2278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BBE85CA-69D9-406A-9F71-EA9B77C91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76" y="488491"/>
            <a:ext cx="3965196" cy="48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8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C389A-B755-43E8-AE79-6B4C9879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330109"/>
              </p:ext>
            </p:extLst>
          </p:nvPr>
        </p:nvGraphicFramePr>
        <p:xfrm>
          <a:off x="471487" y="5984917"/>
          <a:ext cx="5915025" cy="523875"/>
        </p:xfrm>
        <a:graphic>
          <a:graphicData uri="http://schemas.openxmlformats.org/drawingml/2006/table">
            <a:tbl>
              <a:tblPr/>
              <a:tblGrid>
                <a:gridCol w="1594586">
                  <a:extLst>
                    <a:ext uri="{9D8B030D-6E8A-4147-A177-3AD203B41FA5}">
                      <a16:colId xmlns:a16="http://schemas.microsoft.com/office/drawing/2014/main" val="956301825"/>
                    </a:ext>
                  </a:extLst>
                </a:gridCol>
                <a:gridCol w="2348764">
                  <a:extLst>
                    <a:ext uri="{9D8B030D-6E8A-4147-A177-3AD203B41FA5}">
                      <a16:colId xmlns:a16="http://schemas.microsoft.com/office/drawing/2014/main" val="222955768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2218094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000471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>
                          <a:effectLst/>
                          <a:latin typeface="Calibri" panose="020F0502020204030204" pitchFamily="34" charset="0"/>
                        </a:rPr>
                        <a:t>SAP CHANEL PEEP TOE , MEIA PATA SALTO FINO 12CM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BEGE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22465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D01FAE-5437-4E34-B72A-4CDE439D0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707601"/>
              </p:ext>
            </p:extLst>
          </p:nvPr>
        </p:nvGraphicFramePr>
        <p:xfrm>
          <a:off x="518393" y="740639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66650261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05760751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96889579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3913238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2680332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2040073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67466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0086739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4803393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800925994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>
                          <a:effectLst/>
                          <a:latin typeface="Calibri" panose="020F0502020204030204" pitchFamily="34" charset="0"/>
                        </a:rPr>
                      </a:br>
                      <a:endParaRPr lang="pt-BR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44831"/>
                  </a:ext>
                </a:extLst>
              </a:tr>
            </a:tbl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id="{7B1AB72D-6397-4A6E-A684-0FF1ABC7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899" y="682567"/>
            <a:ext cx="504825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265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80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B1B802-08CF-4D20-B706-3ADDCF52B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470564"/>
              </p:ext>
            </p:extLst>
          </p:nvPr>
        </p:nvGraphicFramePr>
        <p:xfrm>
          <a:off x="512515" y="5892525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12121008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70804619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56617733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0004010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SAND ALTA ANABELA NOBUC TIRA ÚNICA SALTO TECIDO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MARFIN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54439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2CFA82-9C5C-49E1-B1A1-0BFE6CE96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635352"/>
              </p:ext>
            </p:extLst>
          </p:nvPr>
        </p:nvGraphicFramePr>
        <p:xfrm>
          <a:off x="512515" y="7409729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20147584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2190146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0784942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244502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1057293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55987910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2564079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65301237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35759623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197838159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252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DA2901E-87B3-4DBD-BB63-F8A2FEC00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" y="16489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72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81</a:t>
            </a:fld>
            <a:endParaRPr lang="pt-BR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A4B74A-B820-42EE-A856-FD5F38AC4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79417"/>
              </p:ext>
            </p:extLst>
          </p:nvPr>
        </p:nvGraphicFramePr>
        <p:xfrm>
          <a:off x="512510" y="5988009"/>
          <a:ext cx="5915025" cy="62865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411445631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06336606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640185169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000864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>
                          <a:effectLst/>
                          <a:latin typeface="Calibri" panose="020F0502020204030204" pitchFamily="34" charset="0"/>
                        </a:rPr>
                        <a:t>FLAT ANABELA TIRA X SOLA CORTICA E MESTCO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BRANCO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59348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43A967-F28B-48A5-8FFC-FA3D5CF11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483559"/>
              </p:ext>
            </p:extLst>
          </p:nvPr>
        </p:nvGraphicFramePr>
        <p:xfrm>
          <a:off x="512515" y="7404726"/>
          <a:ext cx="5915020" cy="628649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1427841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96291735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669498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7904340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8916199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92512177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80011151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3910029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1358384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11546160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895332"/>
                  </a:ext>
                </a:extLst>
              </a:tr>
            </a:tbl>
          </a:graphicData>
        </a:graphic>
      </p:graphicFrame>
      <p:pic>
        <p:nvPicPr>
          <p:cNvPr id="12" name="Picture 10">
            <a:extLst>
              <a:ext uri="{FF2B5EF4-FFF2-40B4-BE49-F238E27FC236}">
                <a16:creationId xmlns:a16="http://schemas.microsoft.com/office/drawing/2014/main" id="{8DAE93E3-76A6-498E-8438-95D40C226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18889" r="15895" b="17688"/>
          <a:stretch/>
        </p:blipFill>
        <p:spPr bwMode="auto">
          <a:xfrm>
            <a:off x="136343" y="1029583"/>
            <a:ext cx="6547409" cy="43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6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A47F-3162-4D61-81EB-ACC13BAC9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3" y="8353882"/>
            <a:ext cx="6182157" cy="82515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82A9C8-404D-49FC-B857-744AC3BC09EB}"/>
              </a:ext>
            </a:extLst>
          </p:cNvPr>
          <p:cNvGraphicFramePr>
            <a:graphicFrameLocks noGrp="1"/>
          </p:cNvGraphicFramePr>
          <p:nvPr/>
        </p:nvGraphicFramePr>
        <p:xfrm>
          <a:off x="512515" y="6720597"/>
          <a:ext cx="5915020" cy="685800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113812460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6514023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29245679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4334945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766021871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51793096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66774959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4073516059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820806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326460587"/>
                    </a:ext>
                  </a:extLst>
                </a:gridCol>
              </a:tblGrid>
              <a:tr h="636599"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QTD TRANSF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effectLst/>
                          <a:latin typeface="Calibri" panose="020F0502020204030204" pitchFamily="34" charset="0"/>
                        </a:rPr>
                        <a:t>Preço venda PAR </a:t>
                      </a:r>
                      <a:endParaRPr lang="pt-B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819912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8BE66D-98E9-4258-923C-118D4ED9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7" y="9181397"/>
            <a:ext cx="5511870" cy="527403"/>
          </a:xfrm>
        </p:spPr>
        <p:txBody>
          <a:bodyPr/>
          <a:lstStyle/>
          <a:p>
            <a:fld id="{6DC8B12D-DCD3-47C5-9A47-4478B35229CD}" type="datetime1">
              <a:rPr lang="pt-BR" sz="1200" smtClean="0"/>
              <a:t>07/07/2020</a:t>
            </a:fld>
            <a:r>
              <a:rPr lang="pt-BR" sz="1200" dirty="0"/>
              <a:t>     preços válidos por 30 dias, a partir desta data,  eou enquanto durar o estoque deste iten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9C86EC-C887-4B06-BBDF-7E61333F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F95DA-4324-4474-9291-75E77484724F}" type="slidenum">
              <a:rPr lang="pt-BR" smtClean="0"/>
              <a:t>9</a:t>
            </a:fld>
            <a:endParaRPr lang="pt-BR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051C79-0605-4A6A-B8E5-993E38024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743908"/>
              </p:ext>
            </p:extLst>
          </p:nvPr>
        </p:nvGraphicFramePr>
        <p:xfrm>
          <a:off x="471488" y="5773112"/>
          <a:ext cx="5915025" cy="70866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382875913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16890473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1387205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Calibri" panose="020F0502020204030204" pitchFamily="34" charset="0"/>
                        </a:rPr>
                        <a:t>000473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>
                          <a:effectLst/>
                          <a:latin typeface="Calibri" panose="020F0502020204030204" pitchFamily="34" charset="0"/>
                        </a:rPr>
                        <a:t>SAP CHANEL PEEP TOE , MEIA PATA SALTO FINO 12CM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Calibri" panose="020F0502020204030204" pitchFamily="34" charset="0"/>
                        </a:rPr>
                        <a:t>RUBI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68764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DDA033-6101-4DA0-959C-54B5FF7C21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33155"/>
              </p:ext>
            </p:extLst>
          </p:nvPr>
        </p:nvGraphicFramePr>
        <p:xfrm>
          <a:off x="518393" y="7429257"/>
          <a:ext cx="5915020" cy="523875"/>
        </p:xfrm>
        <a:graphic>
          <a:graphicData uri="http://schemas.openxmlformats.org/drawingml/2006/table">
            <a:tbl>
              <a:tblPr/>
              <a:tblGrid>
                <a:gridCol w="591502">
                  <a:extLst>
                    <a:ext uri="{9D8B030D-6E8A-4147-A177-3AD203B41FA5}">
                      <a16:colId xmlns:a16="http://schemas.microsoft.com/office/drawing/2014/main" val="381698538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050810514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62771281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51373741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830031808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277004332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2571635475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735346376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1997684143"/>
                    </a:ext>
                  </a:extLst>
                </a:gridCol>
                <a:gridCol w="591502">
                  <a:extLst>
                    <a:ext uri="{9D8B030D-6E8A-4147-A177-3AD203B41FA5}">
                      <a16:colId xmlns:a16="http://schemas.microsoft.com/office/drawing/2014/main" val="3148438754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pt-BR" sz="1300">
                          <a:effectLst/>
                          <a:latin typeface="Calibri" panose="020F0502020204030204" pitchFamily="34" charset="0"/>
                        </a:rPr>
                      </a:br>
                      <a:endParaRPr lang="pt-BR" sz="130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300" dirty="0">
                          <a:effectLst/>
                          <a:latin typeface="Calibri" panose="020F0502020204030204" pitchFamily="34" charset="0"/>
                        </a:rPr>
                        <a:t>R$ 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03369"/>
                  </a:ext>
                </a:extLst>
              </a:tr>
            </a:tbl>
          </a:graphicData>
        </a:graphic>
      </p:graphicFrame>
      <p:pic>
        <p:nvPicPr>
          <p:cNvPr id="13314" name="Picture 2">
            <a:extLst>
              <a:ext uri="{FF2B5EF4-FFF2-40B4-BE49-F238E27FC236}">
                <a16:creationId xmlns:a16="http://schemas.microsoft.com/office/drawing/2014/main" id="{4BB13D36-E896-42FC-8ACC-00099B1A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60262" y="-325549"/>
            <a:ext cx="38195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83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1251</TotalTime>
  <Words>4251</Words>
  <Application>Microsoft Office PowerPoint</Application>
  <PresentationFormat>A4 Paper (210x297 mm)</PresentationFormat>
  <Paragraphs>2024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</dc:creator>
  <cp:lastModifiedBy>JP</cp:lastModifiedBy>
  <cp:revision>75</cp:revision>
  <dcterms:created xsi:type="dcterms:W3CDTF">2020-06-18T19:09:40Z</dcterms:created>
  <dcterms:modified xsi:type="dcterms:W3CDTF">2020-07-07T13:35:22Z</dcterms:modified>
</cp:coreProperties>
</file>